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9144000" cy="6858000"/>
  <p:notesSz cx="6858000" cy="9144000"/>
  <p:defaultTextStyle>
    <a:lvl1pPr marL="40639" marR="40639">
      <a:defRPr>
        <a:uFill>
          <a:solidFill/>
        </a:uFill>
        <a:latin typeface="+mn-lt"/>
        <a:ea typeface="+mn-ea"/>
        <a:cs typeface="+mn-cs"/>
        <a:sym typeface="Arial"/>
      </a:defRPr>
    </a:lvl1pPr>
    <a:lvl2pPr marL="40639" marR="40639" indent="342900">
      <a:defRPr>
        <a:uFill>
          <a:solidFill/>
        </a:uFill>
        <a:latin typeface="+mn-lt"/>
        <a:ea typeface="+mn-ea"/>
        <a:cs typeface="+mn-cs"/>
        <a:sym typeface="Arial"/>
      </a:defRPr>
    </a:lvl2pPr>
    <a:lvl3pPr marL="40639" marR="40639" indent="685800">
      <a:defRPr>
        <a:uFill>
          <a:solidFill/>
        </a:uFill>
        <a:latin typeface="+mn-lt"/>
        <a:ea typeface="+mn-ea"/>
        <a:cs typeface="+mn-cs"/>
        <a:sym typeface="Arial"/>
      </a:defRPr>
    </a:lvl3pPr>
    <a:lvl4pPr marL="40639" marR="40639" indent="1028700">
      <a:defRPr>
        <a:uFill>
          <a:solidFill/>
        </a:uFill>
        <a:latin typeface="+mn-lt"/>
        <a:ea typeface="+mn-ea"/>
        <a:cs typeface="+mn-cs"/>
        <a:sym typeface="Arial"/>
      </a:defRPr>
    </a:lvl4pPr>
    <a:lvl5pPr marL="40639" marR="40639" indent="1371600">
      <a:defRPr>
        <a:uFill>
          <a:solidFill/>
        </a:uFill>
        <a:latin typeface="+mn-lt"/>
        <a:ea typeface="+mn-ea"/>
        <a:cs typeface="+mn-cs"/>
        <a:sym typeface="Arial"/>
      </a:defRPr>
    </a:lvl5pPr>
    <a:lvl6pPr marL="40639" marR="40639" indent="1714500">
      <a:defRPr>
        <a:uFill>
          <a:solidFill/>
        </a:uFill>
        <a:latin typeface="+mn-lt"/>
        <a:ea typeface="+mn-ea"/>
        <a:cs typeface="+mn-cs"/>
        <a:sym typeface="Arial"/>
      </a:defRPr>
    </a:lvl6pPr>
    <a:lvl7pPr marL="40639" marR="40639" indent="2057400">
      <a:defRPr>
        <a:uFill>
          <a:solidFill/>
        </a:uFill>
        <a:latin typeface="+mn-lt"/>
        <a:ea typeface="+mn-ea"/>
        <a:cs typeface="+mn-cs"/>
        <a:sym typeface="Arial"/>
      </a:defRPr>
    </a:lvl7pPr>
    <a:lvl8pPr marL="40639" marR="40639" indent="2400300">
      <a:defRPr>
        <a:uFill>
          <a:solidFill/>
        </a:uFill>
        <a:latin typeface="+mn-lt"/>
        <a:ea typeface="+mn-ea"/>
        <a:cs typeface="+mn-cs"/>
        <a:sym typeface="Arial"/>
      </a:defRPr>
    </a:lvl8pPr>
    <a:lvl9pPr marL="40639" marR="40639" indent="2743200">
      <a:defRPr>
        <a:uFill>
          <a:solidFill/>
        </a:uFill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3" name="Shape 10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5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16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.jpe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13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4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0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Example_6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09PreAlg LNHeader03-04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09PreAlg LTHeader03-0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1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09_Pre-Algbra EndOf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09_PreAlg_MasterInterfac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09_Pre-Algbra-Nav_Bar-shor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09_PAlg-ForwardDEAD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09PreAlg LNHeader03-04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09PreAlg LTHeader03-0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_Default Design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4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5Min Chec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8487" y="657225"/>
            <a:ext cx="6792913" cy="625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09_PreAlg_MasterInterfac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09_Pre-Algbra-Nav_Bar-shor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09_PAlg-Forward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09_PAlg-Hom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CheckPointICON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467600" y="776287"/>
            <a:ext cx="1222375" cy="3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/>
          <p:nvPr/>
        </p:nvSpPr>
        <p:spPr>
          <a:xfrm>
            <a:off x="3886200" y="800100"/>
            <a:ext cx="31369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0"/>
              </a:spcBef>
              <a:buClr>
                <a:srgbClr val="0EA55E"/>
              </a:buClr>
              <a:buFont typeface="Arial"/>
              <a:defRPr b="1">
                <a:solidFill>
                  <a:srgbClr val="0EA55E"/>
                </a:solidFill>
                <a:uFill>
                  <a:solidFill>
                    <a:srgbClr val="0EA55E"/>
                  </a:solidFill>
                </a:uFill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0EA55E"/>
                </a:solidFill>
                <a:uFill>
                  <a:solidFill>
                    <a:srgbClr val="0EA55E"/>
                  </a:solidFill>
                </a:uFill>
              </a:rPr>
              <a:t>Over Lesson 3–3</a:t>
            </a:r>
          </a:p>
        </p:txBody>
      </p:sp>
      <p:pic>
        <p:nvPicPr>
          <p:cNvPr id="20" name="09PreAlg LNHeader03-0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09PreAlg LTHeader03-04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2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09PreAlg LNHeader03-04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09PreAlg LTHeader03-04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5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Example_1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09PreAlg LNHeader03-04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09PreAlg LTHeader03-0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6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Example_2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09PreAlg LNHeader03-04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09PreAlg LTHeader03-0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7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Example_3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09PreAlg LNHeader03-04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09PreAlg LTHeader03-0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8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09PreAlg LNHeader03-04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09PreAlg LTHeader03-04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Std Test Example_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9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Example_5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09PreAlg LNHeader03-04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09PreAlg LTHeader03-0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Lesson Menu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9625" y="685800"/>
            <a:ext cx="3683001" cy="1100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09PreAlg LNHeader03-0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09PreAlg LTHeader03-0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>
            <p:ph type="title"/>
          </p:nvPr>
        </p:nvSpPr>
        <p:spPr>
          <a:xfrm>
            <a:off x="5486400" y="6953250"/>
            <a:ext cx="3657600" cy="182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ransition spd="med" advClick="1"/>
  <p:txStyles>
    <p:titleStyle>
      <a:lvl1pPr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1pPr>
      <a:lvl2pPr indent="2286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2pPr>
      <a:lvl3pPr indent="4572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3pPr>
      <a:lvl4pPr indent="6858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4pPr>
      <a:lvl5pPr indent="9144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5pPr>
      <a:lvl6pPr indent="11430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6pPr>
      <a:lvl7pPr indent="13716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7pPr>
      <a:lvl8pPr indent="16002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8pPr>
      <a:lvl9pPr indent="18288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9pPr>
    </p:titleStyle>
    <p:bodyStyle>
      <a:lvl1pPr marL="383540" marR="40639" indent="-34290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1pPr>
      <a:lvl2pPr marL="824411" marR="40639" indent="-326571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2pPr>
      <a:lvl3pPr marL="1259839" marR="40639" indent="-30480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3pPr>
      <a:lvl4pPr marL="17780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4pPr>
      <a:lvl5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5pPr>
      <a:lvl6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6pPr>
      <a:lvl7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7pPr>
      <a:lvl8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8pPr>
      <a:lvl9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9pPr>
    </p:bodyStyle>
    <p:otherStyle>
      <a:lvl1pPr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1pPr>
      <a:lvl2pPr indent="2286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2pPr>
      <a:lvl3pPr indent="4572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3pPr>
      <a:lvl4pPr indent="6858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4pPr>
      <a:lvl5pPr indent="9144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5pPr>
      <a:lvl6pPr indent="11430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6pPr>
      <a:lvl7pPr indent="13716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7pPr>
      <a:lvl8pPr indent="16002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8pPr>
      <a:lvl9pPr indent="18288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image" Target="../media/image25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Relationship Id="rId3" Type="http://schemas.openxmlformats.org/officeDocument/2006/relationships/image" Target="../media/image1.jpeg"/><Relationship Id="rId4" Type="http://schemas.openxmlformats.org/officeDocument/2006/relationships/image" Target="../media/image44.png"/><Relationship Id="rId5" Type="http://schemas.openxmlformats.org/officeDocument/2006/relationships/image" Target="../media/image45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Relationship Id="rId3" Type="http://schemas.openxmlformats.org/officeDocument/2006/relationships/image" Target="../media/image1.jpeg"/><Relationship Id="rId4" Type="http://schemas.openxmlformats.org/officeDocument/2006/relationships/image" Target="../media/image46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Relationship Id="rId3" Type="http://schemas.openxmlformats.org/officeDocument/2006/relationships/image" Target="../media/image47.png"/><Relationship Id="rId4" Type="http://schemas.openxmlformats.org/officeDocument/2006/relationships/image" Target="../media/image52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Relationship Id="rId3" Type="http://schemas.openxmlformats.org/officeDocument/2006/relationships/image" Target="../media/image1.jpeg"/><Relationship Id="rId4" Type="http://schemas.openxmlformats.org/officeDocument/2006/relationships/image" Target="../media/image53.png"/><Relationship Id="rId5" Type="http://schemas.openxmlformats.org/officeDocument/2006/relationships/image" Target="../media/image54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Relationship Id="rId3" Type="http://schemas.openxmlformats.org/officeDocument/2006/relationships/image" Target="../media/image1.jpeg"/><Relationship Id="rId4" Type="http://schemas.openxmlformats.org/officeDocument/2006/relationships/image" Target="../media/image55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8.xml"/><Relationship Id="rId3" Type="http://schemas.openxmlformats.org/officeDocument/2006/relationships/slide" Target="slide9.xml"/><Relationship Id="rId4" Type="http://schemas.openxmlformats.org/officeDocument/2006/relationships/slide" Target="slide10.xml"/><Relationship Id="rId5" Type="http://schemas.openxmlformats.org/officeDocument/2006/relationships/slide" Target="slide11.xml"/><Relationship Id="rId6" Type="http://schemas.openxmlformats.org/officeDocument/2006/relationships/slide" Target="slide15.xml"/><Relationship Id="rId7" Type="http://schemas.openxmlformats.org/officeDocument/2006/relationships/slide" Target="slide16.xml"/><Relationship Id="rId8" Type="http://schemas.openxmlformats.org/officeDocument/2006/relationships/slide" Target="slide20.xml"/><Relationship Id="rId9" Type="http://schemas.openxmlformats.org/officeDocument/2006/relationships/slide" Target="slide23.xml"/><Relationship Id="rId10" Type="http://schemas.openxmlformats.org/officeDocument/2006/relationships/slide" Target="slide27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Relationship Id="rId3" Type="http://schemas.openxmlformats.org/officeDocument/2006/relationships/image" Target="../media/image1.jpeg"/><Relationship Id="rId4" Type="http://schemas.openxmlformats.org/officeDocument/2006/relationships/image" Target="../media/image59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2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3.png"/><Relationship Id="rId3" Type="http://schemas.openxmlformats.org/officeDocument/2006/relationships/image" Target="../media/image1.jpeg"/><Relationship Id="rId4" Type="http://schemas.openxmlformats.org/officeDocument/2006/relationships/image" Target="../media/image66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3.png"/><Relationship Id="rId3" Type="http://schemas.openxmlformats.org/officeDocument/2006/relationships/image" Target="../media/image1.jpeg"/><Relationship Id="rId4" Type="http://schemas.openxmlformats.org/officeDocument/2006/relationships/image" Target="../media/image71.png"/><Relationship Id="rId5" Type="http://schemas.openxmlformats.org/officeDocument/2006/relationships/image" Target="../media/image72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6E6E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09_Pre_Alg NA Splash Flash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Splash Screen</a:t>
            </a:r>
          </a:p>
        </p:txBody>
      </p:sp>
      <p:pic>
        <p:nvPicPr>
          <p:cNvPr id="107" name="09_Pre_Alg Splash Arm.png"/>
          <p:cNvPicPr/>
          <p:nvPr/>
        </p:nvPicPr>
        <p:blipFill>
          <a:blip r:embed="rId3">
            <a:extLst/>
          </a:blip>
          <a:srcRect l="18124" t="63333" r="55207" b="17778"/>
          <a:stretch>
            <a:fillRect/>
          </a:stretch>
        </p:blipFill>
        <p:spPr>
          <a:xfrm>
            <a:off x="4572000" y="4343400"/>
            <a:ext cx="2438400" cy="129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09PreAlg LNHeader03-0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38700" y="4648200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09PreAlg LTHeader03-0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275" y="4884737"/>
            <a:ext cx="7324726" cy="41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ALG-CH3-141-KC_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150" y="1495425"/>
            <a:ext cx="8239125" cy="28067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Concept</a:t>
            </a:r>
          </a:p>
        </p:txBody>
      </p:sp>
    </p:spTree>
  </p:cSld>
  <p:clrMapOvr>
    <a:masterClrMapping/>
  </p:clrMapOvr>
  <p:transition spd="fast" advClick="1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183" name="Shape 183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Find Multiplicative Inverses</a:t>
            </a:r>
          </a:p>
        </p:txBody>
      </p:sp>
      <p:sp>
        <p:nvSpPr>
          <p:cNvPr id="184" name="Shape 184"/>
          <p:cNvSpPr/>
          <p:nvPr/>
        </p:nvSpPr>
        <p:spPr>
          <a:xfrm>
            <a:off x="533400" y="4781550"/>
            <a:ext cx="82423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</a:t>
            </a:r>
          </a:p>
        </p:txBody>
      </p:sp>
      <p:sp>
        <p:nvSpPr>
          <p:cNvPr id="185" name="Shape 185"/>
          <p:cNvSpPr/>
          <p:nvPr/>
        </p:nvSpPr>
        <p:spPr>
          <a:xfrm>
            <a:off x="5257800" y="3208337"/>
            <a:ext cx="34417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The product is 1.</a:t>
            </a:r>
          </a:p>
        </p:txBody>
      </p:sp>
      <p:grpSp>
        <p:nvGrpSpPr>
          <p:cNvPr id="188" name="Group 188"/>
          <p:cNvGrpSpPr/>
          <p:nvPr/>
        </p:nvGrpSpPr>
        <p:grpSpPr>
          <a:xfrm>
            <a:off x="876300" y="1339849"/>
            <a:ext cx="7721600" cy="785814"/>
            <a:chOff x="0" y="0"/>
            <a:chExt cx="7721600" cy="785812"/>
          </a:xfrm>
        </p:grpSpPr>
        <p:sp>
          <p:nvSpPr>
            <p:cNvPr id="186" name="Shape 186"/>
            <p:cNvSpPr/>
            <p:nvPr/>
          </p:nvSpPr>
          <p:spPr>
            <a:xfrm>
              <a:off x="0" y="163512"/>
              <a:ext cx="7721600" cy="447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500"/>
                </a:spcBef>
                <a:buClr>
                  <a:srgbClr val="E9332C"/>
                </a:buClr>
                <a:buFont typeface="Arial"/>
                <a:defRPr b="1"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A.</a:t>
              </a:r>
            </a:p>
          </p:txBody>
        </p:sp>
        <p:pic>
          <p:nvPicPr>
            <p:cNvPr id="187" name="PALG_140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71500" y="0"/>
              <a:ext cx="5027613" cy="7858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9" name="PALG_141.png"/>
          <p:cNvPicPr/>
          <p:nvPr/>
        </p:nvPicPr>
        <p:blipFill>
          <a:blip r:embed="rId3">
            <a:extLst/>
          </a:blip>
          <a:srcRect l="0" t="0" r="80795" b="56057"/>
          <a:stretch>
            <a:fillRect/>
          </a:stretch>
        </p:blipFill>
        <p:spPr>
          <a:xfrm>
            <a:off x="1905000" y="2968625"/>
            <a:ext cx="1593850" cy="955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Prealg_eq_97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43150" y="4824412"/>
            <a:ext cx="5740401" cy="12144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" grpId="2"/>
      <p:bldP build="whole" bldLvl="1" animBg="1" rev="0" advAuto="0" spid="188" grpId="1"/>
      <p:bldP build="p" bldLvl="5" animBg="1" rev="0" advAuto="0" spid="185" grpId="3"/>
      <p:bldP build="p" bldLvl="5" animBg="1" rev="0" advAuto="0" spid="184" grpId="4"/>
      <p:bldP build="whole" bldLvl="1" animBg="1" rev="0" advAuto="0" spid="190" grpId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193" name="Shape 193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Find Multiplicative Inverses</a:t>
            </a:r>
          </a:p>
        </p:txBody>
      </p:sp>
      <p:grpSp>
        <p:nvGrpSpPr>
          <p:cNvPr id="198" name="Group 198"/>
          <p:cNvGrpSpPr/>
          <p:nvPr/>
        </p:nvGrpSpPr>
        <p:grpSpPr>
          <a:xfrm>
            <a:off x="876300" y="1314450"/>
            <a:ext cx="7721600" cy="809625"/>
            <a:chOff x="0" y="0"/>
            <a:chExt cx="7721600" cy="809624"/>
          </a:xfrm>
        </p:grpSpPr>
        <p:sp>
          <p:nvSpPr>
            <p:cNvPr id="194" name="Shape 194"/>
            <p:cNvSpPr/>
            <p:nvPr/>
          </p:nvSpPr>
          <p:spPr>
            <a:xfrm>
              <a:off x="0" y="188912"/>
              <a:ext cx="7721600" cy="447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500"/>
                </a:spcBef>
                <a:buClr>
                  <a:srgbClr val="E9332C"/>
                </a:buClr>
                <a:buFont typeface="Arial"/>
                <a:defRPr b="1"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B.</a:t>
              </a:r>
            </a:p>
          </p:txBody>
        </p:sp>
        <p:pic>
          <p:nvPicPr>
            <p:cNvPr id="195" name="PALG_142.png"/>
            <p:cNvPicPr/>
            <p:nvPr/>
          </p:nvPicPr>
          <p:blipFill>
            <a:blip r:embed="rId2">
              <a:extLst/>
            </a:blip>
            <a:srcRect l="88342" t="0" r="0" b="0"/>
            <a:stretch>
              <a:fillRect/>
            </a:stretch>
          </p:blipFill>
          <p:spPr>
            <a:xfrm>
              <a:off x="5229225" y="23812"/>
              <a:ext cx="609600" cy="7858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" name="3-4-3.png"/>
            <p:cNvPicPr/>
            <p:nvPr/>
          </p:nvPicPr>
          <p:blipFill>
            <a:blip r:embed="rId3">
              <a:extLst/>
            </a:blip>
            <a:srcRect l="20840" t="0" r="77050" b="83549"/>
            <a:stretch>
              <a:fillRect/>
            </a:stretch>
          </p:blipFill>
          <p:spPr>
            <a:xfrm>
              <a:off x="5048250" y="0"/>
              <a:ext cx="152400" cy="6826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" name="PALG_142.png"/>
            <p:cNvPicPr/>
            <p:nvPr/>
          </p:nvPicPr>
          <p:blipFill>
            <a:blip r:embed="rId2">
              <a:extLst/>
            </a:blip>
            <a:srcRect l="0" t="0" r="14572" b="0"/>
            <a:stretch>
              <a:fillRect/>
            </a:stretch>
          </p:blipFill>
          <p:spPr>
            <a:xfrm>
              <a:off x="447675" y="23812"/>
              <a:ext cx="4467225" cy="7858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99" name="3-4_1b_1.png"/>
          <p:cNvPicPr/>
          <p:nvPr/>
        </p:nvPicPr>
        <p:blipFill>
          <a:blip r:embed="rId4">
            <a:extLst/>
          </a:blip>
          <a:srcRect l="0" t="0" r="0" b="68084"/>
          <a:stretch>
            <a:fillRect/>
          </a:stretch>
        </p:blipFill>
        <p:spPr>
          <a:xfrm>
            <a:off x="1077912" y="2166937"/>
            <a:ext cx="7583488" cy="1262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3-4_1b_1.png"/>
          <p:cNvPicPr/>
          <p:nvPr/>
        </p:nvPicPr>
        <p:blipFill>
          <a:blip r:embed="rId4">
            <a:extLst/>
          </a:blip>
          <a:srcRect l="0" t="30830" r="0" b="42192"/>
          <a:stretch>
            <a:fillRect/>
          </a:stretch>
        </p:blipFill>
        <p:spPr>
          <a:xfrm>
            <a:off x="1027112" y="3505200"/>
            <a:ext cx="7583488" cy="106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3400" y="4572000"/>
            <a:ext cx="7583488" cy="152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8" grpId="1"/>
      <p:bldP build="whole" bldLvl="1" animBg="1" rev="0" advAuto="0" spid="201" grpId="4"/>
      <p:bldP build="whole" bldLvl="1" animBg="1" rev="0" advAuto="0" spid="200" grpId="3"/>
      <p:bldP build="whole" bldLvl="1" animBg="1" rev="0" advAuto="0" spid="199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204" name="Shape 204"/>
          <p:cNvSpPr/>
          <p:nvPr/>
        </p:nvSpPr>
        <p:spPr>
          <a:xfrm>
            <a:off x="876300" y="51308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05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2" name="Group 212"/>
          <p:cNvGrpSpPr/>
          <p:nvPr/>
        </p:nvGrpSpPr>
        <p:grpSpPr>
          <a:xfrm>
            <a:off x="914400" y="2128837"/>
            <a:ext cx="2806700" cy="3581401"/>
            <a:chOff x="0" y="0"/>
            <a:chExt cx="2806700" cy="3581399"/>
          </a:xfrm>
        </p:grpSpPr>
        <p:sp>
          <p:nvSpPr>
            <p:cNvPr id="207" name="Shape 207"/>
            <p:cNvSpPr/>
            <p:nvPr/>
          </p:nvSpPr>
          <p:spPr>
            <a:xfrm>
              <a:off x="0" y="198437"/>
              <a:ext cx="2806700" cy="22957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208" name="PALG_144.png"/>
            <p:cNvPicPr/>
            <p:nvPr/>
          </p:nvPicPr>
          <p:blipFill>
            <a:blip r:embed="rId4">
              <a:extLst/>
            </a:blip>
            <a:srcRect l="0" t="0" r="0" b="82243"/>
            <a:stretch>
              <a:fillRect/>
            </a:stretch>
          </p:blipFill>
          <p:spPr>
            <a:xfrm>
              <a:off x="723900" y="0"/>
              <a:ext cx="301624" cy="8143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" name="PALG_144.png"/>
            <p:cNvPicPr/>
            <p:nvPr/>
          </p:nvPicPr>
          <p:blipFill>
            <a:blip r:embed="rId4">
              <a:extLst/>
            </a:blip>
            <a:srcRect l="0" t="27413" r="0" b="53997"/>
            <a:stretch>
              <a:fillRect/>
            </a:stretch>
          </p:blipFill>
          <p:spPr>
            <a:xfrm>
              <a:off x="723901" y="914400"/>
              <a:ext cx="301623" cy="852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0" name="PALG_144.png"/>
            <p:cNvPicPr/>
            <p:nvPr/>
          </p:nvPicPr>
          <p:blipFill>
            <a:blip r:embed="rId4">
              <a:extLst/>
            </a:blip>
            <a:srcRect l="0" t="54412" r="0" b="28038"/>
            <a:stretch>
              <a:fillRect/>
            </a:stretch>
          </p:blipFill>
          <p:spPr>
            <a:xfrm>
              <a:off x="723899" y="1825625"/>
              <a:ext cx="301626" cy="8048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1" name="PALG_144.png"/>
            <p:cNvPicPr/>
            <p:nvPr/>
          </p:nvPicPr>
          <p:blipFill>
            <a:blip r:embed="rId4">
              <a:extLst/>
            </a:blip>
            <a:srcRect l="0" t="81204" r="0" b="0"/>
            <a:stretch>
              <a:fillRect/>
            </a:stretch>
          </p:blipFill>
          <p:spPr>
            <a:xfrm>
              <a:off x="723901" y="2719387"/>
              <a:ext cx="301624" cy="862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5" name="Group 215"/>
          <p:cNvGrpSpPr/>
          <p:nvPr/>
        </p:nvGrpSpPr>
        <p:grpSpPr>
          <a:xfrm>
            <a:off x="533400" y="1335087"/>
            <a:ext cx="8318500" cy="817563"/>
            <a:chOff x="0" y="0"/>
            <a:chExt cx="8318500" cy="817562"/>
          </a:xfrm>
        </p:grpSpPr>
        <p:pic>
          <p:nvPicPr>
            <p:cNvPr id="213" name="Prealg_eq_98.png"/>
            <p:cNvPicPr/>
            <p:nvPr/>
          </p:nvPicPr>
          <p:blipFill>
            <a:blip r:embed="rId5">
              <a:extLst/>
            </a:blip>
            <a:srcRect l="0" t="0" r="0" b="60046"/>
            <a:stretch>
              <a:fillRect/>
            </a:stretch>
          </p:blipFill>
          <p:spPr>
            <a:xfrm>
              <a:off x="819150" y="0"/>
              <a:ext cx="5411788" cy="8175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4" name="Shape 214"/>
            <p:cNvSpPr/>
            <p:nvPr/>
          </p:nvSpPr>
          <p:spPr>
            <a:xfrm>
              <a:off x="0" y="169862"/>
              <a:ext cx="8318500" cy="447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383540">
                <a:lnSpc>
                  <a:spcPct val="90000"/>
                </a:lnSpc>
                <a:buClr>
                  <a:srgbClr val="E9332C"/>
                </a:buClr>
                <a:buFont typeface="Arial"/>
                <a:defRPr b="1"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A.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5" grpId="3"/>
      <p:bldP build="whole" bldLvl="1" animBg="1" rev="0" advAuto="0" spid="206" grpId="2"/>
      <p:bldP build="whole" bldLvl="1" animBg="1" rev="0" advAuto="0" spid="205" grpId="1"/>
      <p:bldP build="whole" bldLvl="1" animBg="1" rev="0" advAuto="0" spid="212" grpId="4"/>
      <p:bldP build="whole" bldLvl="1" animBg="1" rev="0" advAuto="0" spid="204" grpId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218" name="Shape 218"/>
          <p:cNvSpPr/>
          <p:nvPr/>
        </p:nvSpPr>
        <p:spPr>
          <a:xfrm>
            <a:off x="876300" y="48006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19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3-4_1b_2.png"/>
          <p:cNvPicPr/>
          <p:nvPr/>
        </p:nvPicPr>
        <p:blipFill>
          <a:blip r:embed="rId4">
            <a:extLst/>
          </a:blip>
          <a:srcRect l="0" t="0" r="0" b="80722"/>
          <a:stretch>
            <a:fillRect/>
          </a:stretch>
        </p:blipFill>
        <p:spPr>
          <a:xfrm>
            <a:off x="922337" y="1336675"/>
            <a:ext cx="5935663" cy="7969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4" name="Group 224"/>
          <p:cNvGrpSpPr/>
          <p:nvPr/>
        </p:nvGrpSpPr>
        <p:grpSpPr>
          <a:xfrm>
            <a:off x="914400" y="1955799"/>
            <a:ext cx="2806700" cy="3448051"/>
            <a:chOff x="0" y="0"/>
            <a:chExt cx="2806700" cy="3448050"/>
          </a:xfrm>
        </p:grpSpPr>
        <p:sp>
          <p:nvSpPr>
            <p:cNvPr id="222" name="Shape 222"/>
            <p:cNvSpPr/>
            <p:nvPr/>
          </p:nvSpPr>
          <p:spPr>
            <a:xfrm>
              <a:off x="0" y="371475"/>
              <a:ext cx="2806700" cy="21357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223" name="3-4_1b_2.png"/>
            <p:cNvPicPr/>
            <p:nvPr/>
          </p:nvPicPr>
          <p:blipFill>
            <a:blip r:embed="rId4">
              <a:extLst/>
            </a:blip>
            <a:srcRect l="0" t="16589" r="80743" b="0"/>
            <a:stretch>
              <a:fillRect/>
            </a:stretch>
          </p:blipFill>
          <p:spPr>
            <a:xfrm>
              <a:off x="508000" y="0"/>
              <a:ext cx="1143000" cy="34480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1" grpId="1"/>
      <p:bldP build="whole" bldLvl="1" animBg="1" rev="0" advAuto="0" spid="218" grpId="3"/>
      <p:bldP build="whole" bldLvl="1" animBg="1" rev="0" advAuto="0" spid="224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ALG-CH3-142-KC_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150" y="1495425"/>
            <a:ext cx="8239125" cy="1966913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hape 2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Concept</a:t>
            </a:r>
          </a:p>
        </p:txBody>
      </p:sp>
    </p:spTree>
  </p:cSld>
  <p:clrMapOvr>
    <a:masterClrMapping/>
  </p:clrMapOvr>
  <p:transition spd="fast" advClick="1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230" name="Shape 230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Divide by a Fraction or Whole Number</a:t>
            </a:r>
          </a:p>
        </p:txBody>
      </p:sp>
      <p:sp>
        <p:nvSpPr>
          <p:cNvPr id="231" name="Shape 231"/>
          <p:cNvSpPr/>
          <p:nvPr/>
        </p:nvSpPr>
        <p:spPr>
          <a:xfrm>
            <a:off x="4505325" y="3844925"/>
            <a:ext cx="34417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Divide by the GCF, 5.</a:t>
            </a:r>
          </a:p>
        </p:txBody>
      </p:sp>
      <p:pic>
        <p:nvPicPr>
          <p:cNvPr id="232" name="PALG_15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9937" y="2365375"/>
            <a:ext cx="3802064" cy="1216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PALG_149.png"/>
          <p:cNvPicPr/>
          <p:nvPr/>
        </p:nvPicPr>
        <p:blipFill>
          <a:blip r:embed="rId3">
            <a:extLst/>
          </a:blip>
          <a:srcRect l="0" t="0" r="0" b="75422"/>
          <a:stretch>
            <a:fillRect/>
          </a:stretch>
        </p:blipFill>
        <p:spPr>
          <a:xfrm>
            <a:off x="1346200" y="2286000"/>
            <a:ext cx="2778125" cy="831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PALG_149.png"/>
          <p:cNvPicPr/>
          <p:nvPr/>
        </p:nvPicPr>
        <p:blipFill>
          <a:blip r:embed="rId3">
            <a:extLst/>
          </a:blip>
          <a:srcRect l="0" t="24765" r="0" b="37429"/>
          <a:stretch>
            <a:fillRect/>
          </a:stretch>
        </p:blipFill>
        <p:spPr>
          <a:xfrm>
            <a:off x="1346200" y="3502025"/>
            <a:ext cx="2778125" cy="12795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7" name="Group 237"/>
          <p:cNvGrpSpPr/>
          <p:nvPr/>
        </p:nvGrpSpPr>
        <p:grpSpPr>
          <a:xfrm>
            <a:off x="914400" y="1371599"/>
            <a:ext cx="7721600" cy="785814"/>
            <a:chOff x="0" y="0"/>
            <a:chExt cx="7721600" cy="785812"/>
          </a:xfrm>
        </p:grpSpPr>
        <p:pic>
          <p:nvPicPr>
            <p:cNvPr id="235" name="PALG_148.png"/>
            <p:cNvPicPr/>
            <p:nvPr/>
          </p:nvPicPr>
          <p:blipFill>
            <a:blip r:embed="rId4">
              <a:extLst/>
            </a:blip>
            <a:srcRect l="10267" t="0" r="75863" b="0"/>
            <a:stretch>
              <a:fillRect/>
            </a:stretch>
          </p:blipFill>
          <p:spPr>
            <a:xfrm>
              <a:off x="1295400" y="0"/>
              <a:ext cx="914400" cy="7858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6" name="Shape 236"/>
            <p:cNvSpPr/>
            <p:nvPr/>
          </p:nvSpPr>
          <p:spPr>
            <a:xfrm>
              <a:off x="0" y="128587"/>
              <a:ext cx="7721600" cy="447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500"/>
                </a:spcBef>
                <a:buClr>
                  <a:srgbClr val="E9332C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A.  </a:t>
              </a: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Find            . Write in simplest form.</a:t>
              </a:r>
            </a:p>
          </p:txBody>
        </p:sp>
      </p:grpSp>
      <p:grpSp>
        <p:nvGrpSpPr>
          <p:cNvPr id="240" name="Group 240"/>
          <p:cNvGrpSpPr/>
          <p:nvPr/>
        </p:nvGrpSpPr>
        <p:grpSpPr>
          <a:xfrm>
            <a:off x="533400" y="5683250"/>
            <a:ext cx="8242300" cy="793750"/>
            <a:chOff x="0" y="0"/>
            <a:chExt cx="8242300" cy="793750"/>
          </a:xfrm>
        </p:grpSpPr>
        <p:sp>
          <p:nvSpPr>
            <p:cNvPr id="238" name="Shape 238"/>
            <p:cNvSpPr/>
            <p:nvPr/>
          </p:nvSpPr>
          <p:spPr>
            <a:xfrm>
              <a:off x="0" y="177800"/>
              <a:ext cx="82423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1753552" indent="-1368425">
                <a:lnSpc>
                  <a:spcPct val="90000"/>
                </a:lnSpc>
                <a:spcBef>
                  <a:spcPts val="500"/>
                </a:spcBef>
                <a:buClr>
                  <a:srgbClr val="FFFFFF"/>
                </a:buClr>
                <a:buFont typeface="Arial"/>
                <a:tabLst>
                  <a:tab pos="1981200" algn="l"/>
                  <a:tab pos="4330700" algn="l"/>
                  <a:tab pos="4610100" algn="l"/>
                </a:tabLst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Answer:</a:t>
              </a:r>
              <a:r>
                <a: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 			</a:t>
              </a:r>
            </a:p>
          </p:txBody>
        </p:sp>
        <p:pic>
          <p:nvPicPr>
            <p:cNvPr id="239" name="PALG_149.png"/>
            <p:cNvPicPr/>
            <p:nvPr/>
          </p:nvPicPr>
          <p:blipFill>
            <a:blip r:embed="rId3">
              <a:extLst/>
            </a:blip>
            <a:srcRect l="80799" t="76547" r="0" b="0"/>
            <a:stretch>
              <a:fillRect/>
            </a:stretch>
          </p:blipFill>
          <p:spPr>
            <a:xfrm>
              <a:off x="1762125" y="0"/>
              <a:ext cx="533400" cy="7937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3" name="Group 243"/>
          <p:cNvGrpSpPr/>
          <p:nvPr/>
        </p:nvGrpSpPr>
        <p:grpSpPr>
          <a:xfrm>
            <a:off x="228600" y="4840287"/>
            <a:ext cx="8242300" cy="798513"/>
            <a:chOff x="0" y="0"/>
            <a:chExt cx="8242300" cy="798512"/>
          </a:xfrm>
        </p:grpSpPr>
        <p:sp>
          <p:nvSpPr>
            <p:cNvPr id="241" name="Shape 241"/>
            <p:cNvSpPr/>
            <p:nvPr/>
          </p:nvSpPr>
          <p:spPr>
            <a:xfrm>
              <a:off x="0" y="169862"/>
              <a:ext cx="8242300" cy="447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1753552" indent="-1368425">
                <a:lnSpc>
                  <a:spcPct val="90000"/>
                </a:lnSpc>
                <a:spcBef>
                  <a:spcPts val="500"/>
                </a:spcBef>
                <a:buClr>
                  <a:srgbClr val="FFFFFF"/>
                </a:buClr>
                <a:buFont typeface="Arial"/>
                <a:tabLst>
                  <a:tab pos="1981200" algn="l"/>
                  <a:tab pos="4330700" algn="l"/>
                  <a:tab pos="4610100" algn="l"/>
                </a:tabLst>
                <a:defRPr>
                  <a:uFillTx/>
                </a:defRPr>
              </a:pPr>
              <a:r>
                <a: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			</a:t>
              </a:r>
              <a:r>
                <a:rPr sz="2400">
                  <a:uFill>
                    <a:solidFill/>
                  </a:uFill>
                </a:rPr>
                <a:t>Simplify.</a:t>
              </a:r>
            </a:p>
          </p:txBody>
        </p:sp>
        <p:pic>
          <p:nvPicPr>
            <p:cNvPr id="242" name="3-4-2a-redo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286000" y="0"/>
              <a:ext cx="1490663" cy="7985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2" grpId="3"/>
      <p:bldP build="whole" bldLvl="1" animBg="1" rev="0" advAuto="0" spid="240" grpId="7"/>
      <p:bldP build="whole" bldLvl="1" animBg="1" rev="0" advAuto="0" spid="237" grpId="1"/>
      <p:bldP build="whole" bldLvl="1" animBg="1" rev="0" advAuto="0" spid="234" grpId="4"/>
      <p:bldP build="whole" bldLvl="1" animBg="1" rev="0" advAuto="0" spid="243" grpId="6"/>
      <p:bldP build="p" bldLvl="5" animBg="1" rev="0" advAuto="0" spid="231" grpId="5"/>
      <p:bldP build="whole" bldLvl="1" animBg="1" rev="0" advAuto="0" spid="233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246" name="Shape 246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Divide by a Fraction or Whole Number</a:t>
            </a:r>
          </a:p>
        </p:txBody>
      </p:sp>
      <p:sp>
        <p:nvSpPr>
          <p:cNvPr id="247" name="Shape 247"/>
          <p:cNvSpPr/>
          <p:nvPr/>
        </p:nvSpPr>
        <p:spPr>
          <a:xfrm>
            <a:off x="4648200" y="4889500"/>
            <a:ext cx="39624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Multiply.</a:t>
            </a:r>
          </a:p>
        </p:txBody>
      </p:sp>
      <p:grpSp>
        <p:nvGrpSpPr>
          <p:cNvPr id="250" name="Group 250"/>
          <p:cNvGrpSpPr/>
          <p:nvPr/>
        </p:nvGrpSpPr>
        <p:grpSpPr>
          <a:xfrm>
            <a:off x="4705350" y="3568700"/>
            <a:ext cx="3819525" cy="1184275"/>
            <a:chOff x="0" y="0"/>
            <a:chExt cx="3819525" cy="1184275"/>
          </a:xfrm>
        </p:grpSpPr>
        <p:pic>
          <p:nvPicPr>
            <p:cNvPr id="248" name="5-4b.png"/>
            <p:cNvPicPr/>
            <p:nvPr/>
          </p:nvPicPr>
          <p:blipFill>
            <a:blip r:embed="rId2">
              <a:extLst/>
            </a:blip>
            <a:srcRect l="0" t="65954" r="52081" b="16101"/>
            <a:stretch>
              <a:fillRect/>
            </a:stretch>
          </p:blipFill>
          <p:spPr>
            <a:xfrm>
              <a:off x="0" y="303212"/>
              <a:ext cx="858838" cy="8810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9" name="PALG_150.png"/>
            <p:cNvPicPr/>
            <p:nvPr/>
          </p:nvPicPr>
          <p:blipFill>
            <a:blip r:embed="rId3">
              <a:extLst/>
            </a:blip>
            <a:srcRect l="0" t="0" r="0" b="67362"/>
            <a:stretch>
              <a:fillRect/>
            </a:stretch>
          </p:blipFill>
          <p:spPr>
            <a:xfrm>
              <a:off x="17462" y="0"/>
              <a:ext cx="3802063" cy="3968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1" name="Shape 251"/>
          <p:cNvSpPr/>
          <p:nvPr/>
        </p:nvSpPr>
        <p:spPr>
          <a:xfrm>
            <a:off x="914400" y="1524000"/>
            <a:ext cx="77216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B.  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Find          . Write in simplest form.</a:t>
            </a:r>
          </a:p>
        </p:txBody>
      </p:sp>
      <p:pic>
        <p:nvPicPr>
          <p:cNvPr id="252" name="5-4b.png"/>
          <p:cNvPicPr/>
          <p:nvPr/>
        </p:nvPicPr>
        <p:blipFill>
          <a:blip r:embed="rId2">
            <a:extLst/>
          </a:blip>
          <a:srcRect l="0" t="0" r="57395" b="83026"/>
          <a:stretch>
            <a:fillRect/>
          </a:stretch>
        </p:blipFill>
        <p:spPr>
          <a:xfrm>
            <a:off x="2208212" y="1371600"/>
            <a:ext cx="763588" cy="833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5-4b.png"/>
          <p:cNvPicPr/>
          <p:nvPr/>
        </p:nvPicPr>
        <p:blipFill>
          <a:blip r:embed="rId2">
            <a:extLst/>
          </a:blip>
          <a:srcRect l="0" t="16876" r="0" b="66343"/>
          <a:stretch>
            <a:fillRect/>
          </a:stretch>
        </p:blipFill>
        <p:spPr>
          <a:xfrm>
            <a:off x="1447800" y="2438400"/>
            <a:ext cx="1792288" cy="823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5-4b.png"/>
          <p:cNvPicPr/>
          <p:nvPr/>
        </p:nvPicPr>
        <p:blipFill>
          <a:blip r:embed="rId2">
            <a:extLst/>
          </a:blip>
          <a:srcRect l="0" t="33560" r="0" b="50048"/>
          <a:stretch>
            <a:fillRect/>
          </a:stretch>
        </p:blipFill>
        <p:spPr>
          <a:xfrm>
            <a:off x="1390650" y="3429000"/>
            <a:ext cx="1792288" cy="8048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7" name="Group 257"/>
          <p:cNvGrpSpPr/>
          <p:nvPr/>
        </p:nvGrpSpPr>
        <p:grpSpPr>
          <a:xfrm>
            <a:off x="533400" y="5614987"/>
            <a:ext cx="8242300" cy="785813"/>
            <a:chOff x="0" y="0"/>
            <a:chExt cx="8242300" cy="785812"/>
          </a:xfrm>
        </p:grpSpPr>
        <p:sp>
          <p:nvSpPr>
            <p:cNvPr id="255" name="Shape 255"/>
            <p:cNvSpPr/>
            <p:nvPr/>
          </p:nvSpPr>
          <p:spPr>
            <a:xfrm>
              <a:off x="0" y="146050"/>
              <a:ext cx="82423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1753552" indent="-1368425">
                <a:lnSpc>
                  <a:spcPct val="90000"/>
                </a:lnSpc>
                <a:spcBef>
                  <a:spcPts val="500"/>
                </a:spcBef>
                <a:buClr>
                  <a:srgbClr val="FFFFFF"/>
                </a:buClr>
                <a:buFont typeface="Arial"/>
                <a:tabLst>
                  <a:tab pos="1981200" algn="l"/>
                  <a:tab pos="4495800" algn="l"/>
                  <a:tab pos="4610100" algn="l"/>
                </a:tabLst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Answer:</a:t>
              </a:r>
              <a:r>
                <a: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 </a:t>
              </a:r>
            </a:p>
          </p:txBody>
        </p:sp>
        <p:pic>
          <p:nvPicPr>
            <p:cNvPr id="256" name="5-4b.png"/>
            <p:cNvPicPr/>
            <p:nvPr/>
          </p:nvPicPr>
          <p:blipFill>
            <a:blip r:embed="rId2">
              <a:extLst/>
            </a:blip>
            <a:srcRect l="0" t="83996" r="75996" b="0"/>
            <a:stretch>
              <a:fillRect/>
            </a:stretch>
          </p:blipFill>
          <p:spPr>
            <a:xfrm>
              <a:off x="1752600" y="0"/>
              <a:ext cx="430213" cy="7858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0" name="Group 260"/>
          <p:cNvGrpSpPr/>
          <p:nvPr/>
        </p:nvGrpSpPr>
        <p:grpSpPr>
          <a:xfrm>
            <a:off x="4648200" y="2452687"/>
            <a:ext cx="3962400" cy="823913"/>
            <a:chOff x="0" y="0"/>
            <a:chExt cx="3962400" cy="823912"/>
          </a:xfrm>
        </p:grpSpPr>
        <p:sp>
          <p:nvSpPr>
            <p:cNvPr id="258" name="Shape 258"/>
            <p:cNvSpPr/>
            <p:nvPr/>
          </p:nvSpPr>
          <p:spPr>
            <a:xfrm>
              <a:off x="0" y="171450"/>
              <a:ext cx="39624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500"/>
                </a:spcBef>
                <a:buClr>
                  <a:srgbClr val="000000"/>
                </a:buClr>
                <a:buFont typeface="Arial"/>
                <a:defRPr sz="2400"/>
              </a:lvl1pPr>
            </a:lstStyle>
            <a:p>
              <a:pPr lvl="0">
                <a:defRPr sz="1800">
                  <a:uFillTx/>
                </a:defRPr>
              </a:pPr>
              <a:r>
                <a:rPr sz="2400">
                  <a:uFill>
                    <a:solidFill/>
                  </a:uFill>
                </a:rPr>
                <a:t>Write 3 as     . </a:t>
              </a:r>
            </a:p>
          </p:txBody>
        </p:sp>
        <p:pic>
          <p:nvPicPr>
            <p:cNvPr id="259" name="5-4b.png"/>
            <p:cNvPicPr/>
            <p:nvPr/>
          </p:nvPicPr>
          <p:blipFill>
            <a:blip r:embed="rId2">
              <a:extLst/>
            </a:blip>
            <a:srcRect l="82373" t="16876" r="0" b="66343"/>
            <a:stretch>
              <a:fillRect/>
            </a:stretch>
          </p:blipFill>
          <p:spPr>
            <a:xfrm>
              <a:off x="1570037" y="0"/>
              <a:ext cx="315913" cy="8239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61" name="5-4b.png"/>
          <p:cNvPicPr/>
          <p:nvPr/>
        </p:nvPicPr>
        <p:blipFill>
          <a:blip r:embed="rId4">
            <a:extLst/>
          </a:blip>
          <a:srcRect l="0" t="85287" r="63772" b="0"/>
          <a:stretch>
            <a:fillRect/>
          </a:stretch>
        </p:blipFill>
        <p:spPr>
          <a:xfrm>
            <a:off x="2171700" y="4648200"/>
            <a:ext cx="649288" cy="844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nodeType="after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2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1" grpId="5"/>
      <p:bldP build="whole" bldLvl="1" animBg="1" rev="0" advAuto="0" spid="250" grpId="4"/>
      <p:bldP build="whole" bldLvl="1" animBg="1" rev="0" advAuto="0" spid="253" grpId="1"/>
      <p:bldP build="p" bldLvl="5" animBg="1" rev="0" advAuto="0" spid="247" grpId="6"/>
      <p:bldP build="whole" bldLvl="1" animBg="1" rev="0" advAuto="0" spid="257" grpId="7"/>
      <p:bldP build="whole" bldLvl="1" animBg="1" rev="0" advAuto="0" spid="260" grpId="2"/>
      <p:bldP build="whole" bldLvl="1" animBg="1" rev="0" advAuto="0" spid="254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2A</a:t>
            </a:r>
          </a:p>
        </p:txBody>
      </p:sp>
      <p:sp>
        <p:nvSpPr>
          <p:cNvPr id="264" name="Shape 264"/>
          <p:cNvSpPr/>
          <p:nvPr/>
        </p:nvSpPr>
        <p:spPr>
          <a:xfrm>
            <a:off x="876300" y="35052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65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2" name="Group 272"/>
          <p:cNvGrpSpPr/>
          <p:nvPr/>
        </p:nvGrpSpPr>
        <p:grpSpPr>
          <a:xfrm>
            <a:off x="914400" y="2362200"/>
            <a:ext cx="2806700" cy="3578225"/>
            <a:chOff x="0" y="0"/>
            <a:chExt cx="2806700" cy="3578225"/>
          </a:xfrm>
        </p:grpSpPr>
        <p:sp>
          <p:nvSpPr>
            <p:cNvPr id="267" name="Shape 267"/>
            <p:cNvSpPr/>
            <p:nvPr/>
          </p:nvSpPr>
          <p:spPr>
            <a:xfrm>
              <a:off x="0" y="193675"/>
              <a:ext cx="2806700" cy="2295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268" name="PALG_152.png"/>
            <p:cNvPicPr/>
            <p:nvPr/>
          </p:nvPicPr>
          <p:blipFill>
            <a:blip r:embed="rId4">
              <a:extLst/>
            </a:blip>
            <a:srcRect l="0" t="0" r="3933" b="82096"/>
            <a:stretch>
              <a:fillRect/>
            </a:stretch>
          </p:blipFill>
          <p:spPr>
            <a:xfrm>
              <a:off x="685800" y="0"/>
              <a:ext cx="465138" cy="835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9" name="PALG_152.png"/>
            <p:cNvPicPr/>
            <p:nvPr/>
          </p:nvPicPr>
          <p:blipFill>
            <a:blip r:embed="rId4">
              <a:extLst/>
            </a:blip>
            <a:srcRect l="0" t="27774" r="7867" b="53913"/>
            <a:stretch>
              <a:fillRect/>
            </a:stretch>
          </p:blipFill>
          <p:spPr>
            <a:xfrm>
              <a:off x="685800" y="904875"/>
              <a:ext cx="446088" cy="8540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0" name="PALG_152.png"/>
            <p:cNvPicPr/>
            <p:nvPr/>
          </p:nvPicPr>
          <p:blipFill>
            <a:blip r:embed="rId4">
              <a:extLst/>
            </a:blip>
            <a:srcRect l="0" t="55548" r="13771" b="27569"/>
            <a:stretch>
              <a:fillRect/>
            </a:stretch>
          </p:blipFill>
          <p:spPr>
            <a:xfrm>
              <a:off x="685800" y="1866900"/>
              <a:ext cx="417513" cy="787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1" name="PALG_152.png"/>
            <p:cNvPicPr/>
            <p:nvPr/>
          </p:nvPicPr>
          <p:blipFill>
            <a:blip r:embed="rId4">
              <a:extLst/>
            </a:blip>
            <a:srcRect l="0" t="82708" r="1966" b="0"/>
            <a:stretch>
              <a:fillRect/>
            </a:stretch>
          </p:blipFill>
          <p:spPr>
            <a:xfrm>
              <a:off x="685800" y="2771775"/>
              <a:ext cx="474663" cy="8064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73" name="3-4-2CYP-redo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2500" y="1314450"/>
            <a:ext cx="7429500" cy="819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6" grpId="2"/>
      <p:bldP build="whole" bldLvl="1" animBg="1" rev="0" advAuto="0" spid="272" grpId="4"/>
      <p:bldP build="whole" bldLvl="1" animBg="1" rev="0" advAuto="0" spid="264" grpId="5"/>
      <p:bldP build="whole" bldLvl="1" animBg="1" rev="0" advAuto="0" spid="265" grpId="1"/>
      <p:bldP build="whole" bldLvl="1" animBg="1" rev="0" advAuto="0" spid="273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2B</a:t>
            </a:r>
          </a:p>
        </p:txBody>
      </p:sp>
      <p:sp>
        <p:nvSpPr>
          <p:cNvPr id="276" name="Shape 276"/>
          <p:cNvSpPr/>
          <p:nvPr/>
        </p:nvSpPr>
        <p:spPr>
          <a:xfrm>
            <a:off x="914400" y="44196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77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3-4-2b-CYP-new.png"/>
          <p:cNvPicPr/>
          <p:nvPr/>
        </p:nvPicPr>
        <p:blipFill>
          <a:blip r:embed="rId4">
            <a:extLst/>
          </a:blip>
          <a:srcRect l="0" t="0" r="0" b="80596"/>
          <a:stretch>
            <a:fillRect/>
          </a:stretch>
        </p:blipFill>
        <p:spPr>
          <a:xfrm>
            <a:off x="990586" y="1371600"/>
            <a:ext cx="7353314" cy="825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5" name="Group 285"/>
          <p:cNvGrpSpPr/>
          <p:nvPr/>
        </p:nvGrpSpPr>
        <p:grpSpPr>
          <a:xfrm>
            <a:off x="914400" y="2257425"/>
            <a:ext cx="2806700" cy="3733800"/>
            <a:chOff x="0" y="0"/>
            <a:chExt cx="2806700" cy="3733799"/>
          </a:xfrm>
        </p:grpSpPr>
        <p:sp>
          <p:nvSpPr>
            <p:cNvPr id="280" name="Shape 280"/>
            <p:cNvSpPr/>
            <p:nvPr/>
          </p:nvSpPr>
          <p:spPr>
            <a:xfrm>
              <a:off x="0" y="298450"/>
              <a:ext cx="2806700" cy="2295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281" name="3-4-2b-CYP-new.png"/>
            <p:cNvPicPr/>
            <p:nvPr/>
          </p:nvPicPr>
          <p:blipFill>
            <a:blip r:embed="rId4">
              <a:extLst/>
            </a:blip>
            <a:srcRect l="0" t="58805" r="88082" b="19702"/>
            <a:stretch>
              <a:fillRect/>
            </a:stretch>
          </p:blipFill>
          <p:spPr>
            <a:xfrm>
              <a:off x="609600" y="1933575"/>
              <a:ext cx="876300" cy="914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2" name="3-4-2b-CYP-new.png"/>
            <p:cNvPicPr/>
            <p:nvPr/>
          </p:nvPicPr>
          <p:blipFill>
            <a:blip r:embed="rId4">
              <a:extLst/>
            </a:blip>
            <a:srcRect l="0" t="17611" r="88082" b="60894"/>
            <a:stretch>
              <a:fillRect/>
            </a:stretch>
          </p:blipFill>
          <p:spPr>
            <a:xfrm>
              <a:off x="723900" y="0"/>
              <a:ext cx="876300" cy="914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3" name="3-4-2b-CYP-new.png"/>
            <p:cNvPicPr/>
            <p:nvPr/>
          </p:nvPicPr>
          <p:blipFill>
            <a:blip r:embed="rId4">
              <a:extLst/>
            </a:blip>
            <a:srcRect l="0" t="39103" r="92228" b="39402"/>
            <a:stretch>
              <a:fillRect/>
            </a:stretch>
          </p:blipFill>
          <p:spPr>
            <a:xfrm>
              <a:off x="723900" y="1019175"/>
              <a:ext cx="571500" cy="914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4" name="3-4-2b-CYP-new.png"/>
            <p:cNvPicPr/>
            <p:nvPr/>
          </p:nvPicPr>
          <p:blipFill>
            <a:blip r:embed="rId4">
              <a:extLst/>
            </a:blip>
            <a:srcRect l="0" t="80297" r="88082" b="0"/>
            <a:stretch>
              <a:fillRect/>
            </a:stretch>
          </p:blipFill>
          <p:spPr>
            <a:xfrm>
              <a:off x="609600" y="2895600"/>
              <a:ext cx="876300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6" grpId="5"/>
      <p:bldP build="whole" bldLvl="1" animBg="1" rev="0" advAuto="0" spid="279" grpId="3"/>
      <p:bldP build="whole" bldLvl="1" animBg="1" rev="0" advAuto="0" spid="285" grpId="4"/>
      <p:bldP build="whole" bldLvl="1" animBg="1" rev="0" advAuto="0" spid="278" grpId="2"/>
      <p:bldP build="whole" bldLvl="1" animBg="1" rev="0" advAuto="0" spid="27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Lesson Menu</a:t>
            </a:r>
          </a:p>
        </p:txBody>
      </p:sp>
      <p:sp>
        <p:nvSpPr>
          <p:cNvPr id="112" name="Shape 112"/>
          <p:cNvSpPr/>
          <p:nvPr/>
        </p:nvSpPr>
        <p:spPr>
          <a:xfrm>
            <a:off x="1066800" y="1855787"/>
            <a:ext cx="7594600" cy="328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2161539" indent="-2120900">
              <a:lnSpc>
                <a:spcPct val="90000"/>
              </a:lnSpc>
              <a:spcBef>
                <a:spcPts val="4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0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" invalidUrl="" action="ppaction://hlinkshowjump?jump=nextslide" tgtFrame="" tooltip="" history="1" highlightClick="0" endSnd="0"/>
              </a:rPr>
              <a:t>Five-Minute Check (over Lesson 3–3)</a:t>
            </a:r>
            <a:endParaRPr>
              <a:uFill>
                <a:solidFill/>
              </a:uFill>
            </a:endParaRPr>
          </a:p>
          <a:p>
            <a:pPr lvl="0" marL="2161539" indent="-21209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/>
              <a:defRPr>
                <a:uFillTx/>
              </a:defRPr>
            </a:pPr>
            <a:r>
              <a:rPr b="1" sz="20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2" invalidUrl="" action="ppaction://hlinksldjump" tgtFrame="" tooltip="" history="1" highlightClick="0" endSnd="0"/>
              </a:rPr>
              <a:t>Then/Now</a:t>
            </a:r>
            <a:endParaRPr>
              <a:uFill>
                <a:solidFill/>
              </a:uFill>
            </a:endParaRPr>
          </a:p>
          <a:p>
            <a:pPr lvl="0" marL="2161539" indent="-2120900">
              <a:lnSpc>
                <a:spcPct val="90000"/>
              </a:lnSpc>
              <a:spcBef>
                <a:spcPts val="4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0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3" invalidUrl="" action="ppaction://hlinksldjump" tgtFrame="" tooltip="" history="1" highlightClick="0" endSnd="0"/>
              </a:rPr>
              <a:t>New Vocabulary</a:t>
            </a:r>
            <a:endParaRPr>
              <a:uFill>
                <a:solidFill/>
              </a:uFill>
            </a:endParaRPr>
          </a:p>
          <a:p>
            <a:pPr lvl="0" marL="2161539" indent="-2120900">
              <a:lnSpc>
                <a:spcPct val="90000"/>
              </a:lnSpc>
              <a:spcBef>
                <a:spcPts val="4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0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4" invalidUrl="" action="ppaction://hlinksldjump" tgtFrame="" tooltip="" history="1" highlightClick="0" endSnd="0"/>
              </a:rPr>
              <a:t>Key Concept:  Inverse Property of Multiplication</a:t>
            </a:r>
            <a:endParaRPr>
              <a:uFill>
                <a:solidFill/>
              </a:uFill>
            </a:endParaRPr>
          </a:p>
          <a:p>
            <a:pPr lvl="0" marL="2161539" indent="-2120900">
              <a:lnSpc>
                <a:spcPct val="90000"/>
              </a:lnSpc>
              <a:spcBef>
                <a:spcPts val="4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0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5" invalidUrl="" action="ppaction://hlinksldjump" tgtFrame="" tooltip="" history="1" highlightClick="0" endSnd="0"/>
              </a:rPr>
              <a:t>Example 1:  Find Multiplicative Inverses</a:t>
            </a:r>
            <a:endParaRPr>
              <a:uFill>
                <a:solidFill/>
              </a:uFill>
            </a:endParaRPr>
          </a:p>
          <a:p>
            <a:pPr lvl="0" marL="2161539" indent="-2120900">
              <a:lnSpc>
                <a:spcPct val="90000"/>
              </a:lnSpc>
              <a:spcBef>
                <a:spcPts val="4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0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6" invalidUrl="" action="ppaction://hlinksldjump" tgtFrame="" tooltip="" history="1" highlightClick="0" endSnd="0"/>
              </a:rPr>
              <a:t>Key Concept:  Dividing Fractions </a:t>
            </a:r>
            <a:endParaRPr>
              <a:uFill>
                <a:solidFill/>
              </a:uFill>
            </a:endParaRPr>
          </a:p>
          <a:p>
            <a:pPr lvl="0" marL="2161539" indent="-2120900">
              <a:lnSpc>
                <a:spcPct val="90000"/>
              </a:lnSpc>
              <a:spcBef>
                <a:spcPts val="4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0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7" invalidUrl="" action="ppaction://hlinksldjump" tgtFrame="" tooltip="" history="1" highlightClick="0" endSnd="0"/>
              </a:rPr>
              <a:t>Example 2:  Divide by a Fraction or Whole Number</a:t>
            </a:r>
            <a:endParaRPr>
              <a:uFill>
                <a:solidFill/>
              </a:uFill>
            </a:endParaRPr>
          </a:p>
          <a:p>
            <a:pPr lvl="0" marL="2161539" indent="-2120900">
              <a:lnSpc>
                <a:spcPct val="90000"/>
              </a:lnSpc>
              <a:spcBef>
                <a:spcPts val="4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0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8" invalidUrl="" action="ppaction://hlinksldjump" tgtFrame="" tooltip="" history="1" highlightClick="0" endSnd="0"/>
              </a:rPr>
              <a:t>Example 3:  Divide by a Mixed Number</a:t>
            </a:r>
            <a:endParaRPr>
              <a:uFill>
                <a:solidFill/>
              </a:uFill>
            </a:endParaRPr>
          </a:p>
          <a:p>
            <a:pPr lvl="0" marL="2161539" indent="-2120900">
              <a:lnSpc>
                <a:spcPct val="90000"/>
              </a:lnSpc>
              <a:spcBef>
                <a:spcPts val="4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0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9" invalidUrl="" action="ppaction://hlinksldjump" tgtFrame="" tooltip="" history="1" highlightClick="0" endSnd="0"/>
              </a:rPr>
              <a:t>Example 4:  Standardized Test Example</a:t>
            </a:r>
            <a:endParaRPr>
              <a:uFill>
                <a:solidFill/>
              </a:uFill>
            </a:endParaRPr>
          </a:p>
          <a:p>
            <a:pPr lvl="0" marL="2161539" indent="-2120900">
              <a:lnSpc>
                <a:spcPct val="90000"/>
              </a:lnSpc>
              <a:spcBef>
                <a:spcPts val="4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0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10" invalidUrl="" action="ppaction://hlinksldjump" tgtFrame="" tooltip="" history="1" highlightClick="0" endSnd="0"/>
              </a:rPr>
              <a:t>Example 5:  Divide Algebraic Fractions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sp>
        <p:nvSpPr>
          <p:cNvPr id="288" name="Shape 288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Divide by a Mixed Number</a:t>
            </a:r>
          </a:p>
        </p:txBody>
      </p:sp>
      <p:pic>
        <p:nvPicPr>
          <p:cNvPr id="289" name="3-4_3_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9800" y="1320800"/>
            <a:ext cx="2282826" cy="795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3-4_3_1.png"/>
          <p:cNvPicPr/>
          <p:nvPr/>
        </p:nvPicPr>
        <p:blipFill>
          <a:blip r:embed="rId3">
            <a:extLst/>
          </a:blip>
          <a:srcRect l="0" t="0" r="60488" b="80715"/>
          <a:stretch>
            <a:fillRect/>
          </a:stretch>
        </p:blipFill>
        <p:spPr>
          <a:xfrm>
            <a:off x="927100" y="2159000"/>
            <a:ext cx="3340100" cy="812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3-4_3_1.png"/>
          <p:cNvPicPr/>
          <p:nvPr/>
        </p:nvPicPr>
        <p:blipFill>
          <a:blip r:embed="rId3">
            <a:extLst/>
          </a:blip>
          <a:srcRect l="0" t="18983" r="62347" b="58567"/>
          <a:stretch>
            <a:fillRect/>
          </a:stretch>
        </p:blipFill>
        <p:spPr>
          <a:xfrm>
            <a:off x="931862" y="3473450"/>
            <a:ext cx="3182938" cy="946150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Shape 292"/>
          <p:cNvSpPr/>
          <p:nvPr/>
        </p:nvSpPr>
        <p:spPr>
          <a:xfrm>
            <a:off x="4743450" y="2122487"/>
            <a:ext cx="3962400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Rename the mixed numbers as improper fractions.</a:t>
            </a:r>
          </a:p>
        </p:txBody>
      </p:sp>
      <p:pic>
        <p:nvPicPr>
          <p:cNvPr id="293" name="3-4_3_1.png"/>
          <p:cNvPicPr/>
          <p:nvPr/>
        </p:nvPicPr>
        <p:blipFill>
          <a:blip r:embed="rId3">
            <a:extLst/>
          </a:blip>
          <a:srcRect l="56788" t="18983" r="0" b="37626"/>
          <a:stretch>
            <a:fillRect/>
          </a:stretch>
        </p:blipFill>
        <p:spPr>
          <a:xfrm>
            <a:off x="4648200" y="3352800"/>
            <a:ext cx="3652838" cy="1828800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Shape 294"/>
          <p:cNvSpPr/>
          <p:nvPr/>
        </p:nvSpPr>
        <p:spPr>
          <a:xfrm>
            <a:off x="4762500" y="5522912"/>
            <a:ext cx="39624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Divide out common factors.</a:t>
            </a:r>
          </a:p>
        </p:txBody>
      </p:sp>
      <p:pic>
        <p:nvPicPr>
          <p:cNvPr id="295" name="3-04-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05050" y="5019675"/>
            <a:ext cx="1665288" cy="1258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nodeType="after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4" grpId="7"/>
      <p:bldP build="whole" bldLvl="1" animBg="1" rev="0" advAuto="0" spid="292" grpId="3"/>
      <p:bldP build="whole" bldLvl="1" animBg="1" rev="0" advAuto="0" spid="295" grpId="6"/>
      <p:bldP build="whole" bldLvl="1" animBg="1" rev="0" advAuto="0" spid="289" grpId="1"/>
      <p:bldP build="whole" bldLvl="1" animBg="1" rev="0" advAuto="0" spid="291" grpId="4"/>
      <p:bldP build="whole" bldLvl="1" animBg="1" rev="0" advAuto="0" spid="290" grpId="2"/>
      <p:bldP build="whole" bldLvl="1" animBg="1" rev="0" advAuto="0" spid="293" grpId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sp>
        <p:nvSpPr>
          <p:cNvPr id="298" name="Shape 298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Divide by a Mixed Number</a:t>
            </a:r>
          </a:p>
        </p:txBody>
      </p:sp>
      <p:pic>
        <p:nvPicPr>
          <p:cNvPr id="299" name="3-4_3_1.png"/>
          <p:cNvPicPr/>
          <p:nvPr/>
        </p:nvPicPr>
        <p:blipFill>
          <a:blip r:embed="rId2">
            <a:extLst/>
          </a:blip>
          <a:srcRect l="0" t="89491" r="70460" b="0"/>
          <a:stretch>
            <a:fillRect/>
          </a:stretch>
        </p:blipFill>
        <p:spPr>
          <a:xfrm>
            <a:off x="931862" y="1422400"/>
            <a:ext cx="2497138" cy="442939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Shape 300"/>
          <p:cNvSpPr/>
          <p:nvPr/>
        </p:nvSpPr>
        <p:spPr>
          <a:xfrm>
            <a:off x="4743450" y="1511300"/>
            <a:ext cx="39624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Simplify.</a:t>
            </a:r>
          </a:p>
        </p:txBody>
      </p:sp>
      <p:sp>
        <p:nvSpPr>
          <p:cNvPr id="301" name="Shape 301"/>
          <p:cNvSpPr/>
          <p:nvPr/>
        </p:nvSpPr>
        <p:spPr>
          <a:xfrm>
            <a:off x="533400" y="2971800"/>
            <a:ext cx="82423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4495800" algn="l"/>
                <a:tab pos="46101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	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–3 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9" grpId="1"/>
      <p:bldP build="whole" bldLvl="1" animBg="1" rev="0" advAuto="0" spid="300" grpId="2"/>
      <p:bldP build="whole" bldLvl="1" animBg="1" rev="0" advAuto="0" spid="301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sp>
        <p:nvSpPr>
          <p:cNvPr id="304" name="Shape 304"/>
          <p:cNvSpPr/>
          <p:nvPr/>
        </p:nvSpPr>
        <p:spPr>
          <a:xfrm>
            <a:off x="860425" y="5013325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305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3-4_3_2.png"/>
          <p:cNvPicPr/>
          <p:nvPr/>
        </p:nvPicPr>
        <p:blipFill>
          <a:blip r:embed="rId4">
            <a:extLst/>
          </a:blip>
          <a:srcRect l="0" t="0" r="0" b="77069"/>
          <a:stretch>
            <a:fillRect/>
          </a:stretch>
        </p:blipFill>
        <p:spPr>
          <a:xfrm>
            <a:off x="927100" y="1325562"/>
            <a:ext cx="5578475" cy="8842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0" name="Group 310"/>
          <p:cNvGrpSpPr/>
          <p:nvPr/>
        </p:nvGrpSpPr>
        <p:grpSpPr>
          <a:xfrm>
            <a:off x="857250" y="2235200"/>
            <a:ext cx="2806700" cy="3327400"/>
            <a:chOff x="0" y="0"/>
            <a:chExt cx="2806700" cy="3327399"/>
          </a:xfrm>
        </p:grpSpPr>
        <p:sp>
          <p:nvSpPr>
            <p:cNvPr id="308" name="Shape 308"/>
            <p:cNvSpPr/>
            <p:nvPr/>
          </p:nvSpPr>
          <p:spPr>
            <a:xfrm>
              <a:off x="0" y="0"/>
              <a:ext cx="2806700" cy="2295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sz="2400">
                  <a:uFill>
                    <a:solidFill/>
                  </a:uFill>
                </a:rPr>
                <a:t>–3</a:t>
              </a:r>
              <a:endParaRPr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sz="2400">
                  <a:uFill>
                    <a:solidFill/>
                  </a:uFill>
                </a:rPr>
                <a:t>–2</a:t>
              </a:r>
              <a:endParaRPr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309" name="3-4_3_2.png"/>
            <p:cNvPicPr/>
            <p:nvPr/>
          </p:nvPicPr>
          <p:blipFill>
            <a:blip r:embed="rId4">
              <a:extLst/>
            </a:blip>
            <a:srcRect l="0" t="57925" r="84974" b="0"/>
            <a:stretch>
              <a:fillRect/>
            </a:stretch>
          </p:blipFill>
          <p:spPr>
            <a:xfrm>
              <a:off x="565150" y="1704975"/>
              <a:ext cx="838200" cy="16224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5" grpId="1"/>
      <p:bldP build="whole" bldLvl="1" animBg="1" rev="0" advAuto="0" spid="307" grpId="3"/>
      <p:bldP build="whole" bldLvl="1" animBg="1" rev="0" advAuto="0" spid="310" grpId="4"/>
      <p:bldP build="whole" bldLvl="1" animBg="1" rev="0" advAuto="0" spid="306" grpId="2"/>
      <p:bldP build="whole" bldLvl="1" animBg="1" rev="0" advAuto="0" spid="304" grpId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4</a:t>
            </a:r>
          </a:p>
        </p:txBody>
      </p:sp>
      <p:pic>
        <p:nvPicPr>
          <p:cNvPr id="313" name="3-4-4-red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1295400"/>
            <a:ext cx="6426200" cy="1689100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hape 314"/>
          <p:cNvSpPr/>
          <p:nvPr/>
        </p:nvSpPr>
        <p:spPr>
          <a:xfrm>
            <a:off x="533400" y="4114800"/>
            <a:ext cx="8318500" cy="839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spcBef>
                <a:spcPts val="5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Read the Test Item</a:t>
            </a:r>
            <a:endParaRPr b="1" sz="2400">
              <a:solidFill>
                <a:srgbClr val="0068AD"/>
              </a:solidFill>
              <a:uFill>
                <a:solidFill>
                  <a:srgbClr val="0068AD"/>
                </a:solidFill>
              </a:uFill>
            </a:endParaRPr>
          </a:p>
          <a:p>
            <a:pPr lvl="0" marL="38354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You need to find the number of gallons needed.</a:t>
            </a:r>
          </a:p>
        </p:txBody>
      </p:sp>
      <p:pic>
        <p:nvPicPr>
          <p:cNvPr id="315" name="3-4-4-redo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4400" y="2895600"/>
            <a:ext cx="7061201" cy="788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3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14" grpId="3"/>
      <p:bldP build="whole" bldLvl="1" animBg="1" rev="0" advAuto="0" spid="313" grpId="1"/>
      <p:bldP build="whole" bldLvl="1" animBg="1" rev="0" advAuto="0" spid="315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4</a:t>
            </a:r>
          </a:p>
        </p:txBody>
      </p:sp>
      <p:pic>
        <p:nvPicPr>
          <p:cNvPr id="318" name="3-4_4_1.png"/>
          <p:cNvPicPr/>
          <p:nvPr/>
        </p:nvPicPr>
        <p:blipFill>
          <a:blip r:embed="rId2">
            <a:extLst/>
          </a:blip>
          <a:srcRect l="16857" t="0" r="0" b="72515"/>
          <a:stretch>
            <a:fillRect/>
          </a:stretch>
        </p:blipFill>
        <p:spPr>
          <a:xfrm>
            <a:off x="838200" y="2057400"/>
            <a:ext cx="7202488" cy="213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hape 319"/>
          <p:cNvSpPr/>
          <p:nvPr/>
        </p:nvSpPr>
        <p:spPr>
          <a:xfrm>
            <a:off x="533400" y="1495425"/>
            <a:ext cx="83185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spcBef>
                <a:spcPts val="500"/>
              </a:spcBef>
              <a:buClr>
                <a:srgbClr val="0068AD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Solve the Test Item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19" grpId="1"/>
      <p:bldP build="whole" bldLvl="1" animBg="1" rev="0" advAuto="0" spid="318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4</a:t>
            </a:r>
          </a:p>
        </p:txBody>
      </p:sp>
      <p:pic>
        <p:nvPicPr>
          <p:cNvPr id="322" name="3-4_4_1.png"/>
          <p:cNvPicPr/>
          <p:nvPr/>
        </p:nvPicPr>
        <p:blipFill>
          <a:blip r:embed="rId2">
            <a:extLst/>
          </a:blip>
          <a:srcRect l="0" t="27484" r="60858" b="61227"/>
          <a:stretch>
            <a:fillRect/>
          </a:stretch>
        </p:blipFill>
        <p:spPr>
          <a:xfrm>
            <a:off x="952500" y="1333500"/>
            <a:ext cx="3390900" cy="876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3-4_4_1.png"/>
          <p:cNvPicPr/>
          <p:nvPr/>
        </p:nvPicPr>
        <p:blipFill>
          <a:blip r:embed="rId2">
            <a:extLst/>
          </a:blip>
          <a:srcRect l="48377" t="27484" r="0" b="54908"/>
          <a:stretch>
            <a:fillRect/>
          </a:stretch>
        </p:blipFill>
        <p:spPr>
          <a:xfrm>
            <a:off x="4279900" y="1325562"/>
            <a:ext cx="4471988" cy="1366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3-4_4_1.png"/>
          <p:cNvPicPr/>
          <p:nvPr/>
        </p:nvPicPr>
        <p:blipFill>
          <a:blip r:embed="rId2">
            <a:extLst/>
          </a:blip>
          <a:srcRect l="47497" t="77542" r="28752" b="12313"/>
          <a:stretch>
            <a:fillRect/>
          </a:stretch>
        </p:blipFill>
        <p:spPr>
          <a:xfrm>
            <a:off x="4203700" y="4622800"/>
            <a:ext cx="2057400" cy="78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Shape 325"/>
          <p:cNvSpPr/>
          <p:nvPr/>
        </p:nvSpPr>
        <p:spPr>
          <a:xfrm>
            <a:off x="533400" y="5675312"/>
            <a:ext cx="82423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4495800" algn="l"/>
                <a:tab pos="46101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	So, the correct answer is B.</a:t>
            </a:r>
          </a:p>
        </p:txBody>
      </p:sp>
      <p:pic>
        <p:nvPicPr>
          <p:cNvPr id="326" name="3-4-4a.png"/>
          <p:cNvPicPr/>
          <p:nvPr/>
        </p:nvPicPr>
        <p:blipFill>
          <a:blip r:embed="rId3">
            <a:extLst/>
          </a:blip>
          <a:srcRect l="0" t="57962" r="55963" b="0"/>
          <a:stretch>
            <a:fillRect/>
          </a:stretch>
        </p:blipFill>
        <p:spPr>
          <a:xfrm>
            <a:off x="2428875" y="4640262"/>
            <a:ext cx="1752600" cy="8842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9" name="Group 329"/>
          <p:cNvGrpSpPr/>
          <p:nvPr/>
        </p:nvGrpSpPr>
        <p:grpSpPr>
          <a:xfrm>
            <a:off x="4216400" y="2667000"/>
            <a:ext cx="4548188" cy="1809750"/>
            <a:chOff x="0" y="0"/>
            <a:chExt cx="4548187" cy="1809750"/>
          </a:xfrm>
        </p:grpSpPr>
        <p:pic>
          <p:nvPicPr>
            <p:cNvPr id="327" name="3-4_4_1.png"/>
            <p:cNvPicPr/>
            <p:nvPr/>
          </p:nvPicPr>
          <p:blipFill>
            <a:blip r:embed="rId2">
              <a:extLst/>
            </a:blip>
            <a:srcRect l="47497" t="47769" r="0" b="43395"/>
            <a:stretch>
              <a:fillRect/>
            </a:stretch>
          </p:blipFill>
          <p:spPr>
            <a:xfrm>
              <a:off x="0" y="0"/>
              <a:ext cx="4548188" cy="685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8" name="3-4-4a.png"/>
            <p:cNvPicPr/>
            <p:nvPr/>
          </p:nvPicPr>
          <p:blipFill>
            <a:blip r:embed="rId4">
              <a:extLst/>
            </a:blip>
            <a:srcRect l="0" t="0" r="0" b="42037"/>
            <a:stretch>
              <a:fillRect/>
            </a:stretch>
          </p:blipFill>
          <p:spPr>
            <a:xfrm>
              <a:off x="517525" y="590550"/>
              <a:ext cx="3881438" cy="1219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30" name="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38400" y="2647950"/>
            <a:ext cx="1773238" cy="1260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nodeType="after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2" grpId="1"/>
      <p:bldP build="whole" bldLvl="1" animBg="1" rev="0" advAuto="0" spid="325" grpId="7"/>
      <p:bldP build="whole" bldLvl="1" animBg="1" rev="0" advAuto="0" spid="323" grpId="2"/>
      <p:bldP build="whole" bldLvl="1" animBg="1" rev="0" advAuto="0" spid="326" grpId="5"/>
      <p:bldP build="whole" bldLvl="1" animBg="1" rev="0" advAuto="0" spid="330" grpId="3"/>
      <p:bldP build="whole" bldLvl="1" animBg="1" rev="0" advAuto="0" spid="324" grpId="6"/>
      <p:bldP build="whole" bldLvl="1" animBg="1" rev="0" advAuto="0" spid="329" grpId="4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4</a:t>
            </a:r>
          </a:p>
        </p:txBody>
      </p:sp>
      <p:sp>
        <p:nvSpPr>
          <p:cNvPr id="333" name="Shape 333"/>
          <p:cNvSpPr/>
          <p:nvPr/>
        </p:nvSpPr>
        <p:spPr>
          <a:xfrm>
            <a:off x="838200" y="35052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334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10200" y="838200"/>
            <a:ext cx="19812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3-4_4_2.png"/>
          <p:cNvPicPr/>
          <p:nvPr/>
        </p:nvPicPr>
        <p:blipFill>
          <a:blip r:embed="rId4">
            <a:extLst/>
          </a:blip>
          <a:srcRect l="0" t="0" r="0" b="59683"/>
          <a:stretch>
            <a:fillRect/>
          </a:stretch>
        </p:blipFill>
        <p:spPr>
          <a:xfrm>
            <a:off x="914400" y="1536700"/>
            <a:ext cx="6837363" cy="17414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9" name="Group 339"/>
          <p:cNvGrpSpPr/>
          <p:nvPr/>
        </p:nvGrpSpPr>
        <p:grpSpPr>
          <a:xfrm>
            <a:off x="857250" y="3508374"/>
            <a:ext cx="2806700" cy="2274889"/>
            <a:chOff x="0" y="0"/>
            <a:chExt cx="2806700" cy="2274887"/>
          </a:xfrm>
        </p:grpSpPr>
        <p:sp>
          <p:nvSpPr>
            <p:cNvPr id="337" name="Shape 337"/>
            <p:cNvSpPr/>
            <p:nvPr/>
          </p:nvSpPr>
          <p:spPr>
            <a:xfrm>
              <a:off x="0" y="0"/>
              <a:ext cx="2806700" cy="21357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sz="2400">
                  <a:uFill>
                    <a:solidFill/>
                  </a:uFill>
                </a:rPr>
                <a:t>20 glasses</a:t>
              </a:r>
              <a:endParaRPr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sz="2400">
                  <a:uFill>
                    <a:solidFill/>
                  </a:uFill>
                </a:rPr>
                <a:t>30 glasses</a:t>
              </a:r>
            </a:p>
          </p:txBody>
        </p:sp>
        <p:pic>
          <p:nvPicPr>
            <p:cNvPr id="338" name="3-4_4_2.png"/>
            <p:cNvPicPr/>
            <p:nvPr/>
          </p:nvPicPr>
          <p:blipFill>
            <a:blip r:embed="rId4">
              <a:extLst/>
            </a:blip>
            <a:srcRect l="0" t="50274" r="68794" b="10585"/>
            <a:stretch>
              <a:fillRect/>
            </a:stretch>
          </p:blipFill>
          <p:spPr>
            <a:xfrm>
              <a:off x="590550" y="584200"/>
              <a:ext cx="2133600" cy="16906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4" grpId="1"/>
      <p:bldP build="whole" bldLvl="1" animBg="1" rev="0" advAuto="0" spid="335" grpId="2"/>
      <p:bldP build="whole" bldLvl="1" animBg="1" rev="0" advAuto="0" spid="333" grpId="5"/>
      <p:bldP build="whole" bldLvl="1" animBg="1" rev="0" advAuto="0" spid="336" grpId="3"/>
      <p:bldP build="whole" bldLvl="1" animBg="1" rev="0" advAuto="0" spid="339" grpId="4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5</a:t>
            </a:r>
          </a:p>
        </p:txBody>
      </p:sp>
      <p:sp>
        <p:nvSpPr>
          <p:cNvPr id="342" name="Shape 342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Divide Algebraic Fractions</a:t>
            </a:r>
          </a:p>
        </p:txBody>
      </p:sp>
      <p:sp>
        <p:nvSpPr>
          <p:cNvPr id="343" name="Shape 343"/>
          <p:cNvSpPr/>
          <p:nvPr/>
        </p:nvSpPr>
        <p:spPr>
          <a:xfrm>
            <a:off x="4876800" y="4038600"/>
            <a:ext cx="40767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Divide out common factors.</a:t>
            </a:r>
          </a:p>
        </p:txBody>
      </p:sp>
      <p:pic>
        <p:nvPicPr>
          <p:cNvPr id="344" name="PALG_16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0" y="2319337"/>
            <a:ext cx="3838576" cy="1262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PALG_16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2975" y="1343025"/>
            <a:ext cx="6956426" cy="831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PALG_164.png"/>
          <p:cNvPicPr/>
          <p:nvPr/>
        </p:nvPicPr>
        <p:blipFill>
          <a:blip r:embed="rId4">
            <a:extLst/>
          </a:blip>
          <a:srcRect l="0" t="0" r="0" b="74288"/>
          <a:stretch>
            <a:fillRect/>
          </a:stretch>
        </p:blipFill>
        <p:spPr>
          <a:xfrm>
            <a:off x="1371600" y="2497137"/>
            <a:ext cx="3336925" cy="903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PALG_164.png"/>
          <p:cNvPicPr/>
          <p:nvPr/>
        </p:nvPicPr>
        <p:blipFill>
          <a:blip r:embed="rId4">
            <a:extLst/>
          </a:blip>
          <a:srcRect l="0" t="36331" r="0" b="24401"/>
          <a:stretch>
            <a:fillRect/>
          </a:stretch>
        </p:blipFill>
        <p:spPr>
          <a:xfrm>
            <a:off x="1371600" y="3544887"/>
            <a:ext cx="3336925" cy="13795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0" name="Group 350"/>
          <p:cNvGrpSpPr/>
          <p:nvPr/>
        </p:nvGrpSpPr>
        <p:grpSpPr>
          <a:xfrm>
            <a:off x="533400" y="5792787"/>
            <a:ext cx="4660900" cy="634555"/>
            <a:chOff x="0" y="0"/>
            <a:chExt cx="4660900" cy="634553"/>
          </a:xfrm>
        </p:grpSpPr>
        <p:sp>
          <p:nvSpPr>
            <p:cNvPr id="348" name="Shape 348"/>
            <p:cNvSpPr/>
            <p:nvPr/>
          </p:nvSpPr>
          <p:spPr>
            <a:xfrm>
              <a:off x="0" y="187325"/>
              <a:ext cx="46609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1753552" indent="-1368425">
                <a:lnSpc>
                  <a:spcPct val="90000"/>
                </a:lnSpc>
                <a:spcBef>
                  <a:spcPts val="500"/>
                </a:spcBef>
                <a:buClr>
                  <a:srgbClr val="FFFFFF"/>
                </a:buClr>
                <a:buFont typeface="Arial"/>
                <a:tabLst>
                  <a:tab pos="1981200" algn="l"/>
                  <a:tab pos="4381500" algn="l"/>
                  <a:tab pos="4610100" algn="l"/>
                </a:tabLst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Answer:</a:t>
              </a:r>
              <a:r>
                <a: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 			</a:t>
              </a:r>
            </a:p>
          </p:txBody>
        </p:sp>
        <p:pic>
          <p:nvPicPr>
            <p:cNvPr id="349" name="PALG_164.png"/>
            <p:cNvPicPr/>
            <p:nvPr/>
          </p:nvPicPr>
          <p:blipFill>
            <a:blip r:embed="rId4">
              <a:extLst/>
            </a:blip>
            <a:srcRect l="73072" t="77542" r="16555" b="4609"/>
            <a:stretch>
              <a:fillRect/>
            </a:stretch>
          </p:blipFill>
          <p:spPr>
            <a:xfrm>
              <a:off x="1787525" y="0"/>
              <a:ext cx="346075" cy="6270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53" name="Group 353"/>
          <p:cNvGrpSpPr/>
          <p:nvPr/>
        </p:nvGrpSpPr>
        <p:grpSpPr>
          <a:xfrm>
            <a:off x="533400" y="5024437"/>
            <a:ext cx="8242300" cy="795338"/>
            <a:chOff x="0" y="0"/>
            <a:chExt cx="8242300" cy="795337"/>
          </a:xfrm>
        </p:grpSpPr>
        <p:sp>
          <p:nvSpPr>
            <p:cNvPr id="351" name="Shape 351"/>
            <p:cNvSpPr/>
            <p:nvPr/>
          </p:nvSpPr>
          <p:spPr>
            <a:xfrm>
              <a:off x="0" y="184150"/>
              <a:ext cx="82423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1753552" indent="-1368425">
                <a:lnSpc>
                  <a:spcPct val="90000"/>
                </a:lnSpc>
                <a:spcBef>
                  <a:spcPts val="500"/>
                </a:spcBef>
                <a:buClr>
                  <a:srgbClr val="FFFFFF"/>
                </a:buClr>
                <a:buFont typeface="Arial"/>
                <a:tabLst>
                  <a:tab pos="1981200" algn="l"/>
                  <a:tab pos="4381500" algn="l"/>
                  <a:tab pos="4610100" algn="l"/>
                </a:tabLst>
                <a:defRPr>
                  <a:uFillTx/>
                </a:defRPr>
              </a:pPr>
              <a:r>
                <a: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			</a:t>
              </a:r>
              <a:r>
                <a:rPr sz="2400">
                  <a:uFill>
                    <a:solidFill/>
                  </a:uFill>
                </a:rPr>
                <a:t>Simplify.</a:t>
              </a:r>
            </a:p>
          </p:txBody>
        </p:sp>
        <p:pic>
          <p:nvPicPr>
            <p:cNvPr id="352" name="3-4-5-redo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198687" y="0"/>
              <a:ext cx="1306514" cy="795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3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0" grpId="7"/>
      <p:bldP build="p" bldLvl="5" animBg="1" rev="0" advAuto="0" spid="343" grpId="5"/>
      <p:bldP build="whole" bldLvl="1" animBg="1" rev="0" advAuto="0" spid="353" grpId="6"/>
      <p:bldP build="whole" bldLvl="1" animBg="1" rev="0" advAuto="0" spid="345" grpId="1"/>
      <p:bldP build="whole" bldLvl="1" animBg="1" rev="0" advAuto="0" spid="346" grpId="2"/>
      <p:bldP build="whole" bldLvl="1" animBg="1" rev="0" advAuto="0" spid="344" grpId="3"/>
      <p:bldP build="whole" bldLvl="1" animBg="1" rev="0" advAuto="0" spid="347" grpId="4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5</a:t>
            </a:r>
          </a:p>
        </p:txBody>
      </p:sp>
      <p:sp>
        <p:nvSpPr>
          <p:cNvPr id="356" name="Shape 356"/>
          <p:cNvSpPr/>
          <p:nvPr/>
        </p:nvSpPr>
        <p:spPr>
          <a:xfrm>
            <a:off x="876300" y="33401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357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PALG_16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2975" y="1349375"/>
            <a:ext cx="7029450" cy="8318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5" name="Group 365"/>
          <p:cNvGrpSpPr/>
          <p:nvPr/>
        </p:nvGrpSpPr>
        <p:grpSpPr>
          <a:xfrm>
            <a:off x="914400" y="2228850"/>
            <a:ext cx="2806700" cy="3633788"/>
            <a:chOff x="0" y="0"/>
            <a:chExt cx="2806700" cy="3633787"/>
          </a:xfrm>
        </p:grpSpPr>
        <p:sp>
          <p:nvSpPr>
            <p:cNvPr id="360" name="Shape 360"/>
            <p:cNvSpPr/>
            <p:nvPr/>
          </p:nvSpPr>
          <p:spPr>
            <a:xfrm>
              <a:off x="0" y="184150"/>
              <a:ext cx="2806700" cy="2295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361" name="PALG_167.png"/>
            <p:cNvPicPr/>
            <p:nvPr/>
          </p:nvPicPr>
          <p:blipFill>
            <a:blip r:embed="rId5">
              <a:extLst/>
            </a:blip>
            <a:srcRect l="0" t="0" r="0" b="83186"/>
            <a:stretch>
              <a:fillRect/>
            </a:stretch>
          </p:blipFill>
          <p:spPr>
            <a:xfrm>
              <a:off x="628650" y="0"/>
              <a:ext cx="914400" cy="8143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2" name="PALG_167.png"/>
            <p:cNvPicPr/>
            <p:nvPr/>
          </p:nvPicPr>
          <p:blipFill>
            <a:blip r:embed="rId5">
              <a:extLst/>
            </a:blip>
            <a:srcRect l="0" t="26548" r="0" b="55653"/>
            <a:stretch>
              <a:fillRect/>
            </a:stretch>
          </p:blipFill>
          <p:spPr>
            <a:xfrm>
              <a:off x="628650" y="938212"/>
              <a:ext cx="914400" cy="862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3" name="PALG_167.png"/>
            <p:cNvPicPr/>
            <p:nvPr/>
          </p:nvPicPr>
          <p:blipFill>
            <a:blip r:embed="rId5">
              <a:extLst/>
            </a:blip>
            <a:srcRect l="0" t="52900" r="0" b="27139"/>
            <a:stretch>
              <a:fillRect/>
            </a:stretch>
          </p:blipFill>
          <p:spPr>
            <a:xfrm>
              <a:off x="628650" y="1743075"/>
              <a:ext cx="914400" cy="9667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4" name="PALG_167.png"/>
            <p:cNvPicPr/>
            <p:nvPr/>
          </p:nvPicPr>
          <p:blipFill>
            <a:blip r:embed="rId5">
              <a:extLst/>
            </a:blip>
            <a:srcRect l="0" t="81219" r="0" b="0"/>
            <a:stretch>
              <a:fillRect/>
            </a:stretch>
          </p:blipFill>
          <p:spPr>
            <a:xfrm>
              <a:off x="628650" y="2724150"/>
              <a:ext cx="914400" cy="9096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8" grpId="2"/>
      <p:bldP build="whole" bldLvl="1" animBg="1" rev="0" advAuto="0" spid="356" grpId="5"/>
      <p:bldP build="whole" bldLvl="1" animBg="1" rev="0" advAuto="0" spid="357" grpId="1"/>
      <p:bldP build="whole" bldLvl="1" animBg="1" rev="0" advAuto="0" spid="359" grpId="3"/>
      <p:bldP build="whole" bldLvl="1" animBg="1" rev="0" advAuto="0" spid="365" grpId="4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End of the Lesson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1</a:t>
            </a:r>
          </a:p>
        </p:txBody>
      </p:sp>
      <p:sp>
        <p:nvSpPr>
          <p:cNvPr id="115" name="Shape 115"/>
          <p:cNvSpPr/>
          <p:nvPr/>
        </p:nvSpPr>
        <p:spPr>
          <a:xfrm>
            <a:off x="533400" y="5526087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16" name="5Min Num_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22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2" name="Group 122"/>
          <p:cNvGrpSpPr/>
          <p:nvPr/>
        </p:nvGrpSpPr>
        <p:grpSpPr>
          <a:xfrm>
            <a:off x="1066800" y="2438400"/>
            <a:ext cx="2806700" cy="3657600"/>
            <a:chOff x="0" y="0"/>
            <a:chExt cx="2806700" cy="3657599"/>
          </a:xfrm>
        </p:grpSpPr>
        <p:sp>
          <p:nvSpPr>
            <p:cNvPr id="117" name="Shape 117"/>
            <p:cNvSpPr/>
            <p:nvPr/>
          </p:nvSpPr>
          <p:spPr>
            <a:xfrm>
              <a:off x="0" y="190500"/>
              <a:ext cx="2806700" cy="2295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118" name="3-4-1.png"/>
            <p:cNvPicPr/>
            <p:nvPr/>
          </p:nvPicPr>
          <p:blipFill>
            <a:blip r:embed="rId3">
              <a:extLst/>
            </a:blip>
            <a:srcRect l="0" t="19235" r="90989" b="60574"/>
            <a:stretch>
              <a:fillRect/>
            </a:stretch>
          </p:blipFill>
          <p:spPr>
            <a:xfrm>
              <a:off x="608012" y="0"/>
              <a:ext cx="611188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9" name="3-4-1.png"/>
            <p:cNvPicPr/>
            <p:nvPr/>
          </p:nvPicPr>
          <p:blipFill>
            <a:blip r:embed="rId3">
              <a:extLst/>
            </a:blip>
            <a:srcRect l="0" t="79808" r="90989" b="0"/>
            <a:stretch>
              <a:fillRect/>
            </a:stretch>
          </p:blipFill>
          <p:spPr>
            <a:xfrm>
              <a:off x="608012" y="2819400"/>
              <a:ext cx="611188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" name="3-4-1.png"/>
            <p:cNvPicPr/>
            <p:nvPr/>
          </p:nvPicPr>
          <p:blipFill>
            <a:blip r:embed="rId3">
              <a:extLst/>
            </a:blip>
            <a:srcRect l="0" t="39425" r="90989" b="38548"/>
            <a:stretch>
              <a:fillRect/>
            </a:stretch>
          </p:blipFill>
          <p:spPr>
            <a:xfrm>
              <a:off x="608012" y="914400"/>
              <a:ext cx="611188" cy="914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1" name="3-4-1.png"/>
            <p:cNvPicPr/>
            <p:nvPr/>
          </p:nvPicPr>
          <p:blipFill>
            <a:blip r:embed="rId3">
              <a:extLst/>
            </a:blip>
            <a:srcRect l="0" t="61451" r="90989" b="20191"/>
            <a:stretch>
              <a:fillRect/>
            </a:stretch>
          </p:blipFill>
          <p:spPr>
            <a:xfrm>
              <a:off x="608012" y="1943100"/>
              <a:ext cx="611188" cy="762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23" name="3-4-2b-redo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46175" y="1466850"/>
            <a:ext cx="6851650" cy="819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" grpId="2"/>
      <p:bldP build="whole" bldLvl="1" animBg="1" rev="0" advAuto="0" spid="116" grpId="1"/>
      <p:bldP build="whole" bldLvl="1" animBg="1" rev="0" advAuto="0" spid="122" grpId="3"/>
      <p:bldP build="whole" bldLvl="1" animBg="1" rev="0" advAuto="0" spid="115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2</a:t>
            </a:r>
          </a:p>
        </p:txBody>
      </p:sp>
      <p:sp>
        <p:nvSpPr>
          <p:cNvPr id="126" name="Shape 126"/>
          <p:cNvSpPr/>
          <p:nvPr/>
        </p:nvSpPr>
        <p:spPr>
          <a:xfrm>
            <a:off x="533400" y="2505075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27" name="5Min Num_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3" name="Group 133"/>
          <p:cNvGrpSpPr/>
          <p:nvPr/>
        </p:nvGrpSpPr>
        <p:grpSpPr>
          <a:xfrm>
            <a:off x="1066800" y="2286000"/>
            <a:ext cx="2806700" cy="3581400"/>
            <a:chOff x="0" y="0"/>
            <a:chExt cx="2806700" cy="3581399"/>
          </a:xfrm>
        </p:grpSpPr>
        <p:sp>
          <p:nvSpPr>
            <p:cNvPr id="128" name="Shape 128"/>
            <p:cNvSpPr/>
            <p:nvPr/>
          </p:nvSpPr>
          <p:spPr>
            <a:xfrm>
              <a:off x="0" y="114300"/>
              <a:ext cx="2806700" cy="2295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129" name="3-4-2.png"/>
            <p:cNvPicPr/>
            <p:nvPr/>
          </p:nvPicPr>
          <p:blipFill>
            <a:blip r:embed="rId3">
              <a:extLst/>
            </a:blip>
            <a:srcRect l="0" t="20199" r="95605" b="61437"/>
            <a:stretch>
              <a:fillRect/>
            </a:stretch>
          </p:blipFill>
          <p:spPr>
            <a:xfrm>
              <a:off x="533400" y="0"/>
              <a:ext cx="304800" cy="762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0" name="3-4-2.png"/>
            <p:cNvPicPr/>
            <p:nvPr/>
          </p:nvPicPr>
          <p:blipFill>
            <a:blip r:embed="rId3">
              <a:extLst/>
            </a:blip>
            <a:srcRect l="0" t="38562" r="92311" b="39402"/>
            <a:stretch>
              <a:fillRect/>
            </a:stretch>
          </p:blipFill>
          <p:spPr>
            <a:xfrm>
              <a:off x="533400" y="838200"/>
              <a:ext cx="533400" cy="914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3-4-2.png"/>
            <p:cNvPicPr/>
            <p:nvPr/>
          </p:nvPicPr>
          <p:blipFill>
            <a:blip r:embed="rId3">
              <a:extLst/>
            </a:blip>
            <a:srcRect l="0" t="80795" r="90068" b="0"/>
            <a:stretch>
              <a:fillRect/>
            </a:stretch>
          </p:blipFill>
          <p:spPr>
            <a:xfrm>
              <a:off x="530225" y="2784475"/>
              <a:ext cx="688975" cy="7969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" name="3-4-2.png"/>
            <p:cNvPicPr/>
            <p:nvPr/>
          </p:nvPicPr>
          <p:blipFill>
            <a:blip r:embed="rId3">
              <a:extLst/>
            </a:blip>
            <a:srcRect l="0" t="58760" r="90068" b="19204"/>
            <a:stretch>
              <a:fillRect/>
            </a:stretch>
          </p:blipFill>
          <p:spPr>
            <a:xfrm>
              <a:off x="533400" y="1828800"/>
              <a:ext cx="688975" cy="914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4" name="3-4-5-2-redo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6800" y="1466850"/>
            <a:ext cx="7010400" cy="819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7" grpId="1"/>
      <p:bldP build="whole" bldLvl="1" animBg="1" rev="0" advAuto="0" spid="126" grpId="4"/>
      <p:bldP build="whole" bldLvl="1" animBg="1" rev="0" advAuto="0" spid="134" grpId="2"/>
      <p:bldP build="whole" bldLvl="1" animBg="1" rev="0" advAuto="0" spid="133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3</a:t>
            </a:r>
          </a:p>
        </p:txBody>
      </p:sp>
      <p:sp>
        <p:nvSpPr>
          <p:cNvPr id="137" name="Shape 137"/>
          <p:cNvSpPr/>
          <p:nvPr/>
        </p:nvSpPr>
        <p:spPr>
          <a:xfrm>
            <a:off x="533400" y="5476875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38" name="5Min Num_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4" name="Group 144"/>
          <p:cNvGrpSpPr/>
          <p:nvPr/>
        </p:nvGrpSpPr>
        <p:grpSpPr>
          <a:xfrm>
            <a:off x="1066800" y="2409825"/>
            <a:ext cx="2806700" cy="3609975"/>
            <a:chOff x="0" y="0"/>
            <a:chExt cx="2806700" cy="3609975"/>
          </a:xfrm>
        </p:grpSpPr>
        <p:sp>
          <p:nvSpPr>
            <p:cNvPr id="139" name="Shape 139"/>
            <p:cNvSpPr/>
            <p:nvPr/>
          </p:nvSpPr>
          <p:spPr>
            <a:xfrm>
              <a:off x="0" y="180975"/>
              <a:ext cx="2806700" cy="2295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140" name="3-4-3.png"/>
            <p:cNvPicPr/>
            <p:nvPr/>
          </p:nvPicPr>
          <p:blipFill>
            <a:blip r:embed="rId3">
              <a:extLst/>
            </a:blip>
            <a:srcRect l="0" t="19204" r="89448" b="60597"/>
            <a:stretch>
              <a:fillRect/>
            </a:stretch>
          </p:blipFill>
          <p:spPr>
            <a:xfrm>
              <a:off x="609600" y="0"/>
              <a:ext cx="762000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1" name="3-4-3.png"/>
            <p:cNvPicPr/>
            <p:nvPr/>
          </p:nvPicPr>
          <p:blipFill>
            <a:blip r:embed="rId3">
              <a:extLst/>
            </a:blip>
            <a:srcRect l="0" t="39404" r="92614" b="40397"/>
            <a:stretch>
              <a:fillRect/>
            </a:stretch>
          </p:blipFill>
          <p:spPr>
            <a:xfrm>
              <a:off x="609600" y="942975"/>
              <a:ext cx="533400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" name="3-4-3.png"/>
            <p:cNvPicPr/>
            <p:nvPr/>
          </p:nvPicPr>
          <p:blipFill>
            <a:blip r:embed="rId3">
              <a:extLst/>
            </a:blip>
            <a:srcRect l="0" t="59602" r="89448" b="20199"/>
            <a:stretch>
              <a:fillRect/>
            </a:stretch>
          </p:blipFill>
          <p:spPr>
            <a:xfrm>
              <a:off x="609600" y="1857375"/>
              <a:ext cx="762000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3" name="3-4-3.png"/>
            <p:cNvPicPr/>
            <p:nvPr/>
          </p:nvPicPr>
          <p:blipFill>
            <a:blip r:embed="rId3">
              <a:extLst/>
            </a:blip>
            <a:srcRect l="0" t="81637" r="89448" b="0"/>
            <a:stretch>
              <a:fillRect/>
            </a:stretch>
          </p:blipFill>
          <p:spPr>
            <a:xfrm>
              <a:off x="609600" y="2847975"/>
              <a:ext cx="762000" cy="762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45" name="3-4--3-redo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55700" y="1447800"/>
            <a:ext cx="7302500" cy="819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4"/>
      <p:bldP build="whole" bldLvl="1" animBg="1" rev="0" advAuto="0" spid="144" grpId="3"/>
      <p:bldP build="whole" bldLvl="1" animBg="1" rev="0" advAuto="0" spid="138" grpId="1"/>
      <p:bldP build="whole" bldLvl="1" animBg="1" rev="0" advAuto="0" spid="145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149"/>
          <p:cNvGrpSpPr/>
          <p:nvPr/>
        </p:nvGrpSpPr>
        <p:grpSpPr>
          <a:xfrm>
            <a:off x="990600" y="2438400"/>
            <a:ext cx="2806700" cy="3324225"/>
            <a:chOff x="0" y="0"/>
            <a:chExt cx="2806700" cy="3324224"/>
          </a:xfrm>
        </p:grpSpPr>
        <p:pic>
          <p:nvPicPr>
            <p:cNvPr id="147" name="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71500" y="752475"/>
              <a:ext cx="695325" cy="25717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8" name="Shape 148"/>
            <p:cNvSpPr/>
            <p:nvPr/>
          </p:nvSpPr>
          <p:spPr>
            <a:xfrm>
              <a:off x="0" y="0"/>
              <a:ext cx="2806700" cy="2295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sz="2400">
                  <a:uFill>
                    <a:solidFill/>
                  </a:uFill>
                </a:rPr>
                <a:t>2</a:t>
              </a:r>
              <a:endParaRPr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sz="2400">
                  <a:uFill>
                    <a:solidFill/>
                  </a:uFill>
                </a:rPr>
                <a:t>6</a:t>
              </a:r>
              <a:endParaRPr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</p:grpSp>
      <p:sp>
        <p:nvSpPr>
          <p:cNvPr id="150" name="Shape 150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4</a:t>
            </a:r>
          </a:p>
        </p:txBody>
      </p:sp>
      <p:sp>
        <p:nvSpPr>
          <p:cNvPr id="151" name="Shape 151"/>
          <p:cNvSpPr/>
          <p:nvPr/>
        </p:nvSpPr>
        <p:spPr>
          <a:xfrm>
            <a:off x="533400" y="340995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52" name="5Min Num_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3-4-4-redo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7600" y="1466850"/>
            <a:ext cx="7035801" cy="8445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4"/>
      <p:bldP build="whole" bldLvl="1" animBg="1" rev="0" advAuto="0" spid="153" grpId="2"/>
      <p:bldP build="whole" bldLvl="1" animBg="1" rev="0" advAuto="0" spid="152" grpId="1"/>
      <p:bldP build="whole" bldLvl="1" animBg="1" rev="0" advAuto="0" spid="149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1725" y="1676400"/>
            <a:ext cx="5832475" cy="2725738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5</a:t>
            </a:r>
          </a:p>
        </p:txBody>
      </p:sp>
      <p:sp>
        <p:nvSpPr>
          <p:cNvPr id="157" name="Shape 157"/>
          <p:cNvSpPr/>
          <p:nvPr/>
        </p:nvSpPr>
        <p:spPr>
          <a:xfrm>
            <a:off x="3352800" y="5621337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58" name="Std Test Prac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700" y="1295400"/>
            <a:ext cx="3373438" cy="3111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4" name="Group 164"/>
          <p:cNvGrpSpPr/>
          <p:nvPr/>
        </p:nvGrpSpPr>
        <p:grpSpPr>
          <a:xfrm>
            <a:off x="1066800" y="4533900"/>
            <a:ext cx="4203700" cy="1638300"/>
            <a:chOff x="0" y="0"/>
            <a:chExt cx="4203700" cy="1638300"/>
          </a:xfrm>
        </p:grpSpPr>
        <p:sp>
          <p:nvSpPr>
            <p:cNvPr id="159" name="Shape 159"/>
            <p:cNvSpPr/>
            <p:nvPr/>
          </p:nvSpPr>
          <p:spPr>
            <a:xfrm>
              <a:off x="0" y="171450"/>
              <a:ext cx="4203700" cy="10100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tabLst>
                  <a:tab pos="2844800" algn="l"/>
                  <a:tab pos="3695700" algn="l"/>
                </a:tabLst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	</a:t>
              </a: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endPara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tabLst>
                  <a:tab pos="2844800" algn="l"/>
                  <a:tab pos="3695700" algn="l"/>
                </a:tabLst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	</a:t>
              </a: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</a:p>
          </p:txBody>
        </p:sp>
        <p:pic>
          <p:nvPicPr>
            <p:cNvPr id="160" name="3-4-6_1.png"/>
            <p:cNvPicPr/>
            <p:nvPr/>
          </p:nvPicPr>
          <p:blipFill>
            <a:blip r:embed="rId4">
              <a:extLst/>
            </a:blip>
            <a:srcRect l="0" t="0" r="0" b="73481"/>
            <a:stretch>
              <a:fillRect/>
            </a:stretch>
          </p:blipFill>
          <p:spPr>
            <a:xfrm>
              <a:off x="609600" y="0"/>
              <a:ext cx="484188" cy="8667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1" name="3-4-6_1.png"/>
            <p:cNvPicPr/>
            <p:nvPr/>
          </p:nvPicPr>
          <p:blipFill>
            <a:blip r:embed="rId4">
              <a:extLst/>
            </a:blip>
            <a:srcRect l="0" t="26275" r="13442" b="48080"/>
            <a:stretch>
              <a:fillRect/>
            </a:stretch>
          </p:blipFill>
          <p:spPr>
            <a:xfrm>
              <a:off x="3467100" y="38100"/>
              <a:ext cx="419100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" name="3-4-6_1.png"/>
            <p:cNvPicPr/>
            <p:nvPr/>
          </p:nvPicPr>
          <p:blipFill>
            <a:blip r:embed="rId4">
              <a:extLst/>
            </a:blip>
            <a:srcRect l="0" t="49588" r="21311" b="23895"/>
            <a:stretch>
              <a:fillRect/>
            </a:stretch>
          </p:blipFill>
          <p:spPr>
            <a:xfrm>
              <a:off x="609600" y="771525"/>
              <a:ext cx="381000" cy="8667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3" name="3-4-6_1.png"/>
            <p:cNvPicPr/>
            <p:nvPr/>
          </p:nvPicPr>
          <p:blipFill>
            <a:blip r:embed="rId4">
              <a:extLst/>
            </a:blip>
            <a:srcRect l="0" t="75230" r="0" b="0"/>
            <a:stretch>
              <a:fillRect/>
            </a:stretch>
          </p:blipFill>
          <p:spPr>
            <a:xfrm>
              <a:off x="3467100" y="800100"/>
              <a:ext cx="484189" cy="8096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65" name="5Min Num_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" grpId="1"/>
      <p:bldP build="whole" bldLvl="1" animBg="1" rev="0" advAuto="0" spid="155" grpId="3"/>
      <p:bldP build="whole" bldLvl="1" animBg="1" rev="0" advAuto="0" spid="157" grpId="5"/>
      <p:bldP build="whole" bldLvl="1" animBg="1" rev="0" advAuto="0" spid="164" grpId="4"/>
      <p:bldP build="whole" bldLvl="1" animBg="1" rev="0" advAuto="0" spid="165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Then/Now</a:t>
            </a:r>
          </a:p>
        </p:txBody>
      </p:sp>
      <p:pic>
        <p:nvPicPr>
          <p:cNvPr id="168" name="The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812800" y="1828800"/>
            <a:ext cx="76327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You have already divided positive fractions and multiplied rational numbers. (Lesson 3–3)</a:t>
            </a:r>
          </a:p>
        </p:txBody>
      </p:sp>
      <p:pic>
        <p:nvPicPr>
          <p:cNvPr id="170" name="Now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" y="304800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812800" y="4057650"/>
            <a:ext cx="76327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Divide positive and negative fractions using multiplicative inverses.</a:t>
            </a:r>
          </a:p>
        </p:txBody>
      </p:sp>
      <p:sp>
        <p:nvSpPr>
          <p:cNvPr id="172" name="Shape 172"/>
          <p:cNvSpPr/>
          <p:nvPr/>
        </p:nvSpPr>
        <p:spPr>
          <a:xfrm>
            <a:off x="812800" y="5086350"/>
            <a:ext cx="7632700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Divide algebraic fractions.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2" grpId="5"/>
      <p:bldP build="whole" bldLvl="1" animBg="1" rev="0" advAuto="0" spid="170" grpId="3"/>
      <p:bldP build="whole" bldLvl="1" animBg="1" rev="0" advAuto="0" spid="169" grpId="2"/>
      <p:bldP build="whole" bldLvl="1" animBg="1" rev="0" advAuto="0" spid="168" grpId="1"/>
      <p:bldP build="whole" bldLvl="1" animBg="1" rev="0" advAuto="0" spid="171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Vocabulary</a:t>
            </a:r>
          </a:p>
        </p:txBody>
      </p:sp>
      <p:pic>
        <p:nvPicPr>
          <p:cNvPr id="175" name="New Vocab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/>
        </p:nvSpPr>
        <p:spPr>
          <a:xfrm>
            <a:off x="812800" y="1828800"/>
            <a:ext cx="7632700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multiplicative inverse</a:t>
            </a:r>
          </a:p>
        </p:txBody>
      </p:sp>
      <p:sp>
        <p:nvSpPr>
          <p:cNvPr id="177" name="Shape 177"/>
          <p:cNvSpPr/>
          <p:nvPr/>
        </p:nvSpPr>
        <p:spPr>
          <a:xfrm>
            <a:off x="812800" y="2463800"/>
            <a:ext cx="7632700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reciprocal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2"/>
      <p:bldP build="p" bldLvl="5" animBg="1" rev="0" advAuto="0" spid="177" grpId="3"/>
      <p:bldP build="whole" bldLvl="1" animBg="1" rev="0" advAuto="0" spid="175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